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 object 16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03156"/>
            <a:ext cx="12192000" cy="85484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914400" y="2125978"/>
            <a:ext cx="10363200" cy="144018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6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1828800" y="3840479"/>
            <a:ext cx="8534400" cy="17145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315428" y="6377940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g object 16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03156"/>
            <a:ext cx="12192000" cy="85484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820400" y="404778"/>
            <a:ext cx="10551201" cy="43116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6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6147963" y="2017049"/>
            <a:ext cx="5248277" cy="1503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11315428" y="6377940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g object 16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6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03156"/>
            <a:ext cx="12192000" cy="854844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/>
          <p:nvPr>
            <p:ph type="title"/>
          </p:nvPr>
        </p:nvSpPr>
        <p:spPr>
          <a:xfrm>
            <a:off x="820400" y="404778"/>
            <a:ext cx="10551201" cy="43116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6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609600" y="1577338"/>
            <a:ext cx="5303521" cy="45262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b="1" sz="18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11315428" y="6377940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g object 16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7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03156"/>
            <a:ext cx="12192000" cy="85484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/>
          <p:nvPr>
            <p:ph type="title"/>
          </p:nvPr>
        </p:nvSpPr>
        <p:spPr>
          <a:xfrm>
            <a:off x="820400" y="404778"/>
            <a:ext cx="10551201" cy="43116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6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315428" y="6377940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g object 16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7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03156"/>
            <a:ext cx="12192000" cy="854844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315428" y="6377940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1;p1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5" name="Google Shape;12;p1" descr="Google Shape;12;p1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045"/>
          <a:stretch>
            <a:fillRect/>
          </a:stretch>
        </p:blipFill>
        <p:spPr>
          <a:xfrm>
            <a:off x="0" y="5991366"/>
            <a:ext cx="12192001" cy="866636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1"/>
          <p:cNvSpPr/>
          <p:nvPr/>
        </p:nvSpPr>
        <p:spPr>
          <a:xfrm>
            <a:off x="812800" y="914400"/>
            <a:ext cx="10668002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" name="Google Shape;12;p1" descr="Google Shape;12;p1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045"/>
          <a:stretch>
            <a:fillRect/>
          </a:stretch>
        </p:blipFill>
        <p:spPr>
          <a:xfrm>
            <a:off x="0" y="5991366"/>
            <a:ext cx="12192001" cy="86663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812800" y="274638"/>
            <a:ext cx="10668000" cy="48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812800" y="1143000"/>
            <a:ext cx="10668000" cy="495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284627" y="6397954"/>
            <a:ext cx="297873" cy="2818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7365D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457200" marR="0" indent="-381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985519" marR="0" indent="-42671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485900" marR="0" indent="-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1993900" marR="0" indent="-4953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451100" marR="0" indent="-4953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2"/>
          <p:cNvSpPr txBox="1"/>
          <p:nvPr/>
        </p:nvSpPr>
        <p:spPr>
          <a:xfrm>
            <a:off x="1364598" y="1194404"/>
            <a:ext cx="9215120" cy="70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031874" marR="5080" indent="-1019809">
              <a:lnSpc>
                <a:spcPts val="2800"/>
              </a:lnSpc>
              <a:spcBef>
                <a:spcPts val="200"/>
              </a:spcBef>
              <a:defRPr b="1" spc="-10" sz="2400">
                <a:latin typeface="Cambria"/>
                <a:ea typeface="Cambria"/>
                <a:cs typeface="Cambria"/>
                <a:sym typeface="Cambria"/>
              </a:defRPr>
            </a:pPr>
            <a:r>
              <a:t>PSCS_19_COMPUTERIZED</a:t>
            </a:r>
            <a:r>
              <a:rPr spc="-95"/>
              <a:t> </a:t>
            </a:r>
            <a:r>
              <a:rPr spc="0"/>
              <a:t>COGNITIVE</a:t>
            </a:r>
            <a:r>
              <a:rPr spc="-100"/>
              <a:t> </a:t>
            </a:r>
            <a:r>
              <a:rPr spc="0"/>
              <a:t>RETRAINING</a:t>
            </a:r>
            <a:r>
              <a:rPr spc="-95"/>
              <a:t> </a:t>
            </a:r>
            <a:r>
              <a:rPr spc="0"/>
              <a:t>PROGRAM</a:t>
            </a:r>
            <a:r>
              <a:rPr spc="-95"/>
              <a:t> </a:t>
            </a:r>
            <a:r>
              <a:rPr spc="-25"/>
              <a:t>FOR </a:t>
            </a:r>
            <a:r>
              <a:rPr spc="0"/>
              <a:t>HOME</a:t>
            </a:r>
            <a:r>
              <a:rPr spc="-60"/>
              <a:t> </a:t>
            </a:r>
            <a:r>
              <a:rPr spc="0"/>
              <a:t>TRAINING</a:t>
            </a:r>
            <a:r>
              <a:rPr spc="-60"/>
              <a:t> </a:t>
            </a:r>
            <a:r>
              <a:rPr spc="0"/>
              <a:t>OF</a:t>
            </a:r>
            <a:r>
              <a:rPr spc="-60"/>
              <a:t> </a:t>
            </a:r>
            <a:r>
              <a:rPr spc="0"/>
              <a:t>CHILDREN</a:t>
            </a:r>
            <a:r>
              <a:rPr spc="-55"/>
              <a:t> </a:t>
            </a:r>
            <a:r>
              <a:rPr spc="0"/>
              <a:t>WITH</a:t>
            </a:r>
            <a:r>
              <a:rPr spc="-60"/>
              <a:t> </a:t>
            </a:r>
            <a:r>
              <a:t>DISABILITIES</a:t>
            </a:r>
          </a:p>
        </p:txBody>
      </p:sp>
      <p:sp>
        <p:nvSpPr>
          <p:cNvPr id="86" name="object 3"/>
          <p:cNvSpPr txBox="1"/>
          <p:nvPr/>
        </p:nvSpPr>
        <p:spPr>
          <a:xfrm>
            <a:off x="400679" y="2065010"/>
            <a:ext cx="2319024" cy="6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Batch</a:t>
            </a:r>
            <a:r>
              <a:rPr spc="-30"/>
              <a:t> </a:t>
            </a:r>
            <a:r>
              <a:rPr spc="-10"/>
              <a:t>Number:CSE-</a:t>
            </a:r>
            <a:r>
              <a:rPr spc="-25"/>
              <a:t>19</a:t>
            </a:r>
          </a:p>
          <a:p>
            <a:pPr indent="128904">
              <a:spcBef>
                <a:spcPts val="1300"/>
              </a:spcBef>
              <a:defRPr b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Roll</a:t>
            </a:r>
            <a:r>
              <a:rPr spc="-34"/>
              <a:t> </a:t>
            </a:r>
            <a:r>
              <a:rPr spc="-10"/>
              <a:t>Number</a:t>
            </a:r>
          </a:p>
        </p:txBody>
      </p:sp>
      <p:sp>
        <p:nvSpPr>
          <p:cNvPr id="87" name="object 4"/>
          <p:cNvSpPr txBox="1"/>
          <p:nvPr>
            <p:ph type="body" sz="quarter" idx="1"/>
          </p:nvPr>
        </p:nvSpPr>
        <p:spPr>
          <a:xfrm>
            <a:off x="6147963" y="2017049"/>
            <a:ext cx="5248277" cy="1503681"/>
          </a:xfrm>
          <a:prstGeom prst="rect">
            <a:avLst/>
          </a:prstGeom>
        </p:spPr>
        <p:txBody>
          <a:bodyPr/>
          <a:lstStyle/>
          <a:p>
            <a:pPr indent="1402080">
              <a:spcBef>
                <a:spcPts val="300"/>
              </a:spcBef>
            </a:pPr>
            <a:r>
              <a:t>Under</a:t>
            </a:r>
            <a:r>
              <a:rPr spc="-100"/>
              <a:t> </a:t>
            </a:r>
            <a:r>
              <a:t>the</a:t>
            </a:r>
            <a:r>
              <a:rPr spc="-100"/>
              <a:t> </a:t>
            </a:r>
            <a:r>
              <a:t>Supervision</a:t>
            </a:r>
            <a:r>
              <a:rPr spc="-100"/>
              <a:t> of,</a:t>
            </a:r>
            <a:endParaRPr spc="-100"/>
          </a:p>
          <a:p>
            <a:pPr indent="59688">
              <a:spcBef>
                <a:spcPts val="200"/>
              </a:spcBef>
              <a:defRPr spc="-100" sz="1700"/>
            </a:pPr>
            <a:r>
              <a:t>Dr. </a:t>
            </a:r>
            <a:r>
              <a:rPr spc="0"/>
              <a:t>Afroj</a:t>
            </a:r>
            <a:r>
              <a:t> Alam</a:t>
            </a:r>
          </a:p>
          <a:p>
            <a:pPr marR="5080" indent="12700">
              <a:lnSpc>
                <a:spcPct val="112700"/>
              </a:lnSpc>
              <a:defRPr sz="1700"/>
            </a:pPr>
            <a:r>
              <a:t>Professor</a:t>
            </a:r>
            <a:r>
              <a:rPr spc="-100"/>
              <a:t> </a:t>
            </a:r>
            <a:r>
              <a:t>/</a:t>
            </a:r>
            <a:r>
              <a:rPr spc="-100"/>
              <a:t> </a:t>
            </a:r>
            <a:r>
              <a:t>Associate</a:t>
            </a:r>
            <a:r>
              <a:rPr spc="-100"/>
              <a:t> </a:t>
            </a:r>
            <a:r>
              <a:t>Professor</a:t>
            </a:r>
            <a:r>
              <a:rPr spc="-100"/>
              <a:t> </a:t>
            </a:r>
            <a:r>
              <a:t>/</a:t>
            </a:r>
            <a:r>
              <a:rPr spc="-100"/>
              <a:t> </a:t>
            </a:r>
            <a:r>
              <a:t>Assistant</a:t>
            </a:r>
            <a:r>
              <a:rPr spc="-100"/>
              <a:t> Professor </a:t>
            </a:r>
            <a:r>
              <a:t>School</a:t>
            </a:r>
            <a:r>
              <a:rPr spc="-100"/>
              <a:t> </a:t>
            </a:r>
            <a:r>
              <a:t>of</a:t>
            </a:r>
            <a:r>
              <a:rPr spc="-100"/>
              <a:t> </a:t>
            </a:r>
            <a:r>
              <a:t>Computer</a:t>
            </a:r>
            <a:r>
              <a:rPr spc="-100"/>
              <a:t> </a:t>
            </a:r>
            <a:r>
              <a:t>Science</a:t>
            </a:r>
            <a:r>
              <a:rPr spc="-100"/>
              <a:t> </a:t>
            </a:r>
            <a:r>
              <a:t>and</a:t>
            </a:r>
            <a:r>
              <a:rPr spc="-100"/>
              <a:t> Engineering </a:t>
            </a:r>
            <a:r>
              <a:t>Presidency</a:t>
            </a:r>
            <a:r>
              <a:rPr spc="-100"/>
              <a:t> University</a:t>
            </a:r>
          </a:p>
        </p:txBody>
      </p:sp>
      <p:sp>
        <p:nvSpPr>
          <p:cNvPr id="88" name="object 5"/>
          <p:cNvSpPr txBox="1"/>
          <p:nvPr/>
        </p:nvSpPr>
        <p:spPr>
          <a:xfrm>
            <a:off x="3043176" y="2509165"/>
            <a:ext cx="156273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Student</a:t>
            </a:r>
            <a:r>
              <a:rPr spc="-80"/>
              <a:t> </a:t>
            </a:r>
            <a:r>
              <a:rPr spc="-20"/>
              <a:t>Name</a:t>
            </a:r>
          </a:p>
        </p:txBody>
      </p:sp>
      <p:sp>
        <p:nvSpPr>
          <p:cNvPr id="89" name="object 6"/>
          <p:cNvSpPr txBox="1"/>
          <p:nvPr/>
        </p:nvSpPr>
        <p:spPr>
          <a:xfrm>
            <a:off x="389549" y="2869359"/>
            <a:ext cx="1640204" cy="795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100"/>
              </a:lnSpc>
              <a:spcBef>
                <a:spcPts val="100"/>
              </a:spcBef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20221CSE0341</a:t>
            </a:r>
          </a:p>
          <a:p>
            <a:pPr indent="12700">
              <a:lnSpc>
                <a:spcPts val="2100"/>
              </a:lnSpc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20221CSE0132</a:t>
            </a:r>
          </a:p>
          <a:p>
            <a:pPr indent="12700">
              <a:lnSpc>
                <a:spcPts val="2100"/>
              </a:lnSpc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20221CSE0343</a:t>
            </a:r>
          </a:p>
        </p:txBody>
      </p:sp>
      <p:sp>
        <p:nvSpPr>
          <p:cNvPr id="90" name="object 7"/>
          <p:cNvSpPr txBox="1"/>
          <p:nvPr/>
        </p:nvSpPr>
        <p:spPr>
          <a:xfrm>
            <a:off x="2630265" y="2884598"/>
            <a:ext cx="1677673" cy="795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6509">
              <a:lnSpc>
                <a:spcPts val="2100"/>
              </a:lnSpc>
              <a:spcBef>
                <a:spcPts val="2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Srinidhi</a:t>
            </a:r>
            <a:r>
              <a:rPr spc="-25"/>
              <a:t> </a:t>
            </a:r>
            <a:r>
              <a:t>B</a:t>
            </a:r>
            <a:r>
              <a:rPr spc="-114"/>
              <a:t> </a:t>
            </a:r>
            <a:r>
              <a:rPr spc="-50"/>
              <a:t>A </a:t>
            </a:r>
            <a:r>
              <a:t>Ruchith</a:t>
            </a:r>
            <a:r>
              <a:rPr spc="-30"/>
              <a:t> </a:t>
            </a:r>
            <a:r>
              <a:rPr spc="-50"/>
              <a:t>K </a:t>
            </a:r>
            <a:r>
              <a:t>Thanushree</a:t>
            </a:r>
            <a:r>
              <a:rPr spc="-15"/>
              <a:t> </a:t>
            </a:r>
            <a:r>
              <a:t>K</a:t>
            </a:r>
            <a:r>
              <a:rPr spc="-15"/>
              <a:t> </a:t>
            </a:r>
            <a:r>
              <a:rPr spc="-50"/>
              <a:t>B</a:t>
            </a:r>
          </a:p>
        </p:txBody>
      </p:sp>
      <p:sp>
        <p:nvSpPr>
          <p:cNvPr id="91" name="object 8"/>
          <p:cNvSpPr txBox="1"/>
          <p:nvPr>
            <p:ph type="title"/>
          </p:nvPr>
        </p:nvSpPr>
        <p:spPr>
          <a:xfrm>
            <a:off x="4160742" y="126271"/>
            <a:ext cx="2841627" cy="635003"/>
          </a:xfrm>
          <a:prstGeom prst="rect">
            <a:avLst/>
          </a:prstGeom>
        </p:spPr>
        <p:txBody>
          <a:bodyPr/>
          <a:lstStyle/>
          <a:p>
            <a:pPr marL="912494" marR="5080" indent="-900429">
              <a:lnSpc>
                <a:spcPct val="111099"/>
              </a:lnSpc>
              <a:spcBef>
                <a:spcPts val="100"/>
              </a:spcBef>
              <a:defRPr sz="1800"/>
            </a:pPr>
            <a:r>
              <a:t>CSE7101-</a:t>
            </a:r>
            <a:r>
              <a:rPr spc="-100"/>
              <a:t> </a:t>
            </a:r>
            <a:r>
              <a:t>Capstone</a:t>
            </a:r>
            <a:r>
              <a:rPr spc="-100"/>
              <a:t> Project Review-1</a:t>
            </a:r>
          </a:p>
        </p:txBody>
      </p:sp>
      <p:sp>
        <p:nvSpPr>
          <p:cNvPr id="92" name="object 9"/>
          <p:cNvSpPr txBox="1"/>
          <p:nvPr/>
        </p:nvSpPr>
        <p:spPr>
          <a:xfrm>
            <a:off x="78724" y="4566911"/>
            <a:ext cx="7478394" cy="1064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100"/>
              </a:lnSpc>
              <a:spcBef>
                <a:spcPts val="100"/>
              </a:spcBef>
              <a:defRPr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Name</a:t>
            </a:r>
            <a:r>
              <a:rPr spc="-40"/>
              <a:t> </a:t>
            </a:r>
            <a:r>
              <a:t>of</a:t>
            </a:r>
            <a:r>
              <a:rPr spc="-34"/>
              <a:t> </a:t>
            </a:r>
            <a:r>
              <a:t>the</a:t>
            </a:r>
            <a:r>
              <a:rPr spc="-40"/>
              <a:t> </a:t>
            </a:r>
            <a:r>
              <a:t>Program:</a:t>
            </a:r>
            <a:r>
              <a:rPr spc="-30"/>
              <a:t> </a:t>
            </a:r>
            <a:r>
              <a:rPr spc="-10"/>
              <a:t>B.Tech</a:t>
            </a:r>
          </a:p>
          <a:p>
            <a:pPr indent="12700">
              <a:lnSpc>
                <a:spcPts val="2100"/>
              </a:lnSpc>
              <a:defRPr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Name</a:t>
            </a:r>
            <a:r>
              <a:rPr spc="-34"/>
              <a:t> </a:t>
            </a:r>
            <a:r>
              <a:t>of</a:t>
            </a:r>
            <a:r>
              <a:rPr spc="-30"/>
              <a:t> </a:t>
            </a:r>
            <a:r>
              <a:t>the</a:t>
            </a:r>
            <a:r>
              <a:rPr spc="-34"/>
              <a:t> </a:t>
            </a:r>
            <a:r>
              <a:t>HoD:</a:t>
            </a:r>
            <a:r>
              <a:rPr spc="-25"/>
              <a:t> </a:t>
            </a:r>
            <a:r>
              <a:rPr spc="-20">
                <a:solidFill>
                  <a:srgbClr val="FF0000"/>
                </a:solidFill>
              </a:rPr>
              <a:t>Dr.Asif</a:t>
            </a:r>
            <a:r>
              <a:rPr spc="-30">
                <a:solidFill>
                  <a:srgbClr val="FF0000"/>
                </a:solidFill>
              </a:rPr>
              <a:t> </a:t>
            </a:r>
            <a:r>
              <a:rPr spc="-10">
                <a:solidFill>
                  <a:srgbClr val="FF0000"/>
                </a:solidFill>
              </a:rPr>
              <a:t>Mohammed</a:t>
            </a:r>
          </a:p>
          <a:p>
            <a:pPr indent="12700">
              <a:lnSpc>
                <a:spcPts val="2100"/>
              </a:lnSpc>
              <a:defRPr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Name</a:t>
            </a:r>
            <a:r>
              <a:rPr spc="-45"/>
              <a:t> </a:t>
            </a:r>
            <a:r>
              <a:t>of</a:t>
            </a:r>
            <a:r>
              <a:rPr spc="-45"/>
              <a:t> </a:t>
            </a:r>
            <a:r>
              <a:t>the</a:t>
            </a:r>
            <a:r>
              <a:rPr spc="-40"/>
              <a:t> </a:t>
            </a:r>
            <a:r>
              <a:t>Program</a:t>
            </a:r>
            <a:r>
              <a:rPr spc="-40"/>
              <a:t> </a:t>
            </a:r>
            <a:r>
              <a:t>Project</a:t>
            </a:r>
            <a:r>
              <a:rPr spc="-34"/>
              <a:t> </a:t>
            </a:r>
            <a:r>
              <a:rPr spc="-10"/>
              <a:t>Coordinator:</a:t>
            </a:r>
            <a:r>
              <a:rPr spc="-40"/>
              <a:t> </a:t>
            </a:r>
            <a:r>
              <a:rPr spc="-34">
                <a:solidFill>
                  <a:srgbClr val="FF0000"/>
                </a:solidFill>
              </a:rPr>
              <a:t>Dr.Jayavadivel</a:t>
            </a:r>
            <a:r>
              <a:rPr spc="-40">
                <a:solidFill>
                  <a:srgbClr val="FF0000"/>
                </a:solidFill>
              </a:rPr>
              <a:t> </a:t>
            </a:r>
            <a:r>
              <a:rPr spc="-20">
                <a:solidFill>
                  <a:srgbClr val="FF0000"/>
                </a:solidFill>
              </a:rPr>
              <a:t>Ravi</a:t>
            </a:r>
          </a:p>
          <a:p>
            <a:pPr indent="12700">
              <a:lnSpc>
                <a:spcPts val="2100"/>
              </a:lnSpc>
              <a:defRPr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Name</a:t>
            </a:r>
            <a:r>
              <a:rPr spc="-34"/>
              <a:t> </a:t>
            </a:r>
            <a:r>
              <a:t>of</a:t>
            </a:r>
            <a:r>
              <a:rPr spc="-34"/>
              <a:t> </a:t>
            </a:r>
            <a:r>
              <a:t>the</a:t>
            </a:r>
            <a:r>
              <a:rPr spc="-34"/>
              <a:t> </a:t>
            </a:r>
            <a:r>
              <a:t>School</a:t>
            </a:r>
            <a:r>
              <a:rPr spc="-30"/>
              <a:t> </a:t>
            </a:r>
            <a:r>
              <a:t>Project</a:t>
            </a:r>
            <a:r>
              <a:rPr spc="-30"/>
              <a:t> </a:t>
            </a:r>
            <a:r>
              <a:rPr spc="-10"/>
              <a:t>Coordinators:</a:t>
            </a:r>
            <a:r>
              <a:rPr spc="-34"/>
              <a:t> </a:t>
            </a:r>
            <a:r>
              <a:rPr spc="-45">
                <a:solidFill>
                  <a:srgbClr val="000000"/>
                </a:solidFill>
              </a:rPr>
              <a:t>Dr.</a:t>
            </a:r>
            <a:r>
              <a:rPr spc="-25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Sampath</a:t>
            </a:r>
            <a:r>
              <a:rPr spc="-34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A</a:t>
            </a:r>
            <a:r>
              <a:rPr spc="-3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K</a:t>
            </a:r>
            <a:r>
              <a:rPr spc="-3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,</a:t>
            </a:r>
            <a:r>
              <a:rPr spc="-25">
                <a:solidFill>
                  <a:srgbClr val="000000"/>
                </a:solidFill>
              </a:rPr>
              <a:t> </a:t>
            </a:r>
            <a:r>
              <a:rPr spc="-45">
                <a:solidFill>
                  <a:srgbClr val="000000"/>
                </a:solidFill>
              </a:rPr>
              <a:t>Dr.</a:t>
            </a:r>
            <a:r>
              <a:rPr spc="-3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Geetha</a:t>
            </a:r>
            <a:r>
              <a:rPr spc="-34">
                <a:solidFill>
                  <a:srgbClr val="000000"/>
                </a:solidFill>
              </a:rPr>
              <a:t> </a:t>
            </a:r>
            <a:r>
              <a:rPr spc="-50">
                <a:solidFill>
                  <a:srgbClr val="000000"/>
                </a:solidFill>
              </a:rP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68580">
              <a:spcBef>
                <a:spcPts val="100"/>
              </a:spcBef>
              <a:defRPr spc="-100" sz="2800"/>
            </a:pPr>
            <a:r>
              <a:t>Analysis </a:t>
            </a:r>
            <a:r>
              <a:rPr spc="0"/>
              <a:t>of</a:t>
            </a:r>
            <a:r>
              <a:t> </a:t>
            </a:r>
            <a:r>
              <a:rPr spc="0"/>
              <a:t>Problem</a:t>
            </a:r>
            <a:r>
              <a:t> </a:t>
            </a:r>
            <a:r>
              <a:rPr spc="0"/>
              <a:t>Statement</a:t>
            </a:r>
            <a:r>
              <a:t> </a:t>
            </a:r>
            <a:r>
              <a:rPr sz="2000"/>
              <a:t>(contd…):-</a:t>
            </a:r>
          </a:p>
        </p:txBody>
      </p:sp>
      <p:sp>
        <p:nvSpPr>
          <p:cNvPr id="119" name="object 3"/>
          <p:cNvSpPr txBox="1"/>
          <p:nvPr/>
        </p:nvSpPr>
        <p:spPr>
          <a:xfrm>
            <a:off x="788028" y="1082812"/>
            <a:ext cx="8068310" cy="4811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700" marR="5080" indent="-12700">
              <a:lnSpc>
                <a:spcPts val="2300"/>
              </a:lnSpc>
              <a:spcBef>
                <a:spcPts val="400"/>
              </a:spcBef>
              <a:buSzPct val="95454"/>
              <a:buChar char="•"/>
              <a:tabLst>
                <a:tab pos="127000" algn="l"/>
              </a:tabLst>
              <a:defRPr b="1" spc="-25" sz="2200">
                <a:latin typeface="Cambria"/>
                <a:ea typeface="Cambria"/>
                <a:cs typeface="Cambria"/>
                <a:sym typeface="Cambria"/>
              </a:defRPr>
            </a:pPr>
            <a:r>
              <a:t>	Target</a:t>
            </a:r>
            <a:r>
              <a:rPr spc="-55"/>
              <a:t> </a:t>
            </a:r>
            <a:r>
              <a:rPr spc="0"/>
              <a:t>Users:</a:t>
            </a:r>
            <a:r>
              <a:rPr spc="-50"/>
              <a:t> </a:t>
            </a:r>
            <a:r>
              <a:rPr b="0" spc="0" sz="2000"/>
              <a:t>Children</a:t>
            </a:r>
            <a:r>
              <a:rPr b="0" spc="-35" sz="2000"/>
              <a:t> </a:t>
            </a:r>
            <a:r>
              <a:rPr b="0" spc="0" sz="2000"/>
              <a:t>with</a:t>
            </a:r>
            <a:r>
              <a:rPr b="0" spc="-45" sz="2000"/>
              <a:t> </a:t>
            </a:r>
            <a:r>
              <a:rPr b="0" spc="0" sz="2000"/>
              <a:t>disabilities</a:t>
            </a:r>
            <a:r>
              <a:rPr b="0" spc="-39" sz="2000"/>
              <a:t> </a:t>
            </a:r>
            <a:r>
              <a:rPr b="0" spc="0" sz="2000"/>
              <a:t>(e.g.,</a:t>
            </a:r>
            <a:r>
              <a:rPr b="0" spc="-45" sz="2000"/>
              <a:t> </a:t>
            </a:r>
            <a:r>
              <a:rPr b="0" spc="0" sz="2000"/>
              <a:t>autism,</a:t>
            </a:r>
            <a:r>
              <a:rPr b="0" spc="-39" sz="2000"/>
              <a:t> </a:t>
            </a:r>
            <a:r>
              <a:rPr b="0" spc="-9" sz="2000"/>
              <a:t>ADHD,</a:t>
            </a:r>
            <a:r>
              <a:rPr b="0" spc="-45" sz="2000"/>
              <a:t> </a:t>
            </a:r>
            <a:r>
              <a:rPr b="0" spc="-9" sz="2000"/>
              <a:t>intellectual disabilities).</a:t>
            </a:r>
            <a:endParaRPr spc="-22" sz="2000"/>
          </a:p>
          <a:p>
            <a:pPr>
              <a:spcBef>
                <a:spcPts val="100"/>
              </a:spcBef>
              <a:buSzPct val="100000"/>
              <a:buFont typeface="Cambria"/>
              <a:buChar char="•"/>
              <a:defRPr sz="20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indent="12700">
              <a:lnSpc>
                <a:spcPts val="2500"/>
              </a:lnSpc>
              <a:defRPr b="1" sz="2200">
                <a:latin typeface="Cambria"/>
                <a:ea typeface="Cambria"/>
                <a:cs typeface="Cambria"/>
                <a:sym typeface="Cambria"/>
              </a:defRPr>
            </a:pPr>
            <a:r>
              <a:t>Main</a:t>
            </a:r>
            <a:r>
              <a:rPr spc="-4"/>
              <a:t> </a:t>
            </a:r>
            <a:r>
              <a:rPr spc="-9"/>
              <a:t>Challenges: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Limited</a:t>
            </a:r>
            <a:r>
              <a:rPr spc="-55"/>
              <a:t> </a:t>
            </a:r>
            <a:r>
              <a:t>access</a:t>
            </a:r>
            <a:r>
              <a:rPr spc="-60"/>
              <a:t> </a:t>
            </a:r>
            <a:r>
              <a:t>to</a:t>
            </a:r>
            <a:r>
              <a:rPr spc="-55"/>
              <a:t> </a:t>
            </a:r>
            <a:r>
              <a:t>specialized</a:t>
            </a:r>
            <a:r>
              <a:rPr spc="-55"/>
              <a:t> </a:t>
            </a:r>
            <a:r>
              <a:rPr spc="-9"/>
              <a:t>therapy.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Lack</a:t>
            </a:r>
            <a:r>
              <a:rPr spc="-25"/>
              <a:t> </a:t>
            </a:r>
            <a:r>
              <a:t>of</a:t>
            </a:r>
            <a:r>
              <a:rPr spc="-25"/>
              <a:t> </a:t>
            </a:r>
            <a:r>
              <a:t>personalization</a:t>
            </a:r>
            <a:r>
              <a:rPr spc="-35"/>
              <a:t> </a:t>
            </a:r>
            <a:r>
              <a:t>in</a:t>
            </a:r>
            <a:r>
              <a:rPr spc="-19"/>
              <a:t> </a:t>
            </a:r>
            <a:r>
              <a:t>existing</a:t>
            </a:r>
            <a:r>
              <a:rPr spc="-25"/>
              <a:t> </a:t>
            </a:r>
            <a:r>
              <a:rPr spc="-9"/>
              <a:t>tools.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Low</a:t>
            </a:r>
            <a:r>
              <a:rPr spc="-30"/>
              <a:t> </a:t>
            </a:r>
            <a:r>
              <a:t>engagement</a:t>
            </a:r>
            <a:r>
              <a:rPr spc="-30"/>
              <a:t> </a:t>
            </a:r>
            <a:r>
              <a:t>due</a:t>
            </a:r>
            <a:r>
              <a:rPr spc="-25"/>
              <a:t> </a:t>
            </a:r>
            <a:r>
              <a:t>to</a:t>
            </a:r>
            <a:r>
              <a:rPr spc="-35"/>
              <a:t> </a:t>
            </a:r>
            <a:r>
              <a:rPr spc="-9"/>
              <a:t>repetitive</a:t>
            </a:r>
            <a:r>
              <a:rPr spc="-30"/>
              <a:t> </a:t>
            </a:r>
            <a:r>
              <a:rPr spc="-9"/>
              <a:t>tasks.</a:t>
            </a:r>
          </a:p>
          <a:p>
            <a:pPr>
              <a:spcBef>
                <a:spcPts val="200"/>
              </a:spcBef>
              <a:buSzPct val="100000"/>
              <a:buFont typeface="Cambria"/>
              <a:buChar char="•"/>
              <a:defRPr sz="20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indent="12700">
              <a:lnSpc>
                <a:spcPts val="2500"/>
              </a:lnSpc>
              <a:defRPr b="1" sz="2200">
                <a:latin typeface="Cambria"/>
                <a:ea typeface="Cambria"/>
                <a:cs typeface="Cambria"/>
                <a:sym typeface="Cambria"/>
              </a:defRPr>
            </a:pPr>
            <a:r>
              <a:t>Proposed</a:t>
            </a:r>
            <a:r>
              <a:rPr spc="-50"/>
              <a:t> </a:t>
            </a:r>
            <a:r>
              <a:rPr spc="-9"/>
              <a:t>Solution: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AI-</a:t>
            </a:r>
            <a:r>
              <a:rPr spc="0"/>
              <a:t>powered</a:t>
            </a:r>
            <a:r>
              <a:rPr spc="-79"/>
              <a:t> </a:t>
            </a:r>
            <a:r>
              <a:rPr spc="0"/>
              <a:t>personalized</a:t>
            </a:r>
            <a:r>
              <a:rPr spc="-85"/>
              <a:t> </a:t>
            </a:r>
            <a:r>
              <a:t>exercises.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Fun,</a:t>
            </a:r>
            <a:r>
              <a:rPr spc="-30"/>
              <a:t> </a:t>
            </a:r>
            <a:r>
              <a:t>gamified,</a:t>
            </a:r>
            <a:r>
              <a:rPr spc="-30"/>
              <a:t> </a:t>
            </a:r>
            <a:r>
              <a:t>and</a:t>
            </a:r>
            <a:r>
              <a:rPr spc="-30"/>
              <a:t> AR-</a:t>
            </a:r>
            <a:r>
              <a:t>based</a:t>
            </a:r>
            <a:r>
              <a:rPr spc="-25"/>
              <a:t> </a:t>
            </a:r>
            <a:r>
              <a:rPr spc="-9"/>
              <a:t>activities.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Caregiver</a:t>
            </a:r>
            <a:r>
              <a:rPr spc="-39"/>
              <a:t> </a:t>
            </a:r>
            <a:r>
              <a:rPr spc="0"/>
              <a:t>monitoring</a:t>
            </a:r>
            <a:r>
              <a:rPr spc="-39"/>
              <a:t> </a:t>
            </a:r>
            <a:r>
              <a:rPr spc="0"/>
              <a:t>and</a:t>
            </a:r>
            <a:r>
              <a:rPr spc="-39"/>
              <a:t> </a:t>
            </a:r>
            <a:r>
              <a:rPr spc="0"/>
              <a:t>therapist</a:t>
            </a:r>
            <a:r>
              <a:rPr spc="-39"/>
              <a:t> </a:t>
            </a:r>
            <a:r>
              <a:t>support.</a:t>
            </a:r>
          </a:p>
          <a:p>
            <a:pPr>
              <a:spcBef>
                <a:spcPts val="200"/>
              </a:spcBef>
              <a:buSzPct val="100000"/>
              <a:buFont typeface="Cambria"/>
              <a:buChar char="•"/>
              <a:defRPr sz="20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indent="12700">
              <a:lnSpc>
                <a:spcPts val="2500"/>
              </a:lnSpc>
              <a:defRPr b="1" sz="2200">
                <a:latin typeface="Cambria"/>
                <a:ea typeface="Cambria"/>
                <a:cs typeface="Cambria"/>
                <a:sym typeface="Cambria"/>
              </a:defRPr>
            </a:pPr>
            <a:r>
              <a:t>Expected</a:t>
            </a:r>
            <a:r>
              <a:rPr spc="-60"/>
              <a:t> </a:t>
            </a:r>
            <a:r>
              <a:rPr spc="-9"/>
              <a:t>Outcome: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Improved</a:t>
            </a:r>
            <a:r>
              <a:rPr spc="-35"/>
              <a:t> </a:t>
            </a:r>
            <a:r>
              <a:t>cognitive</a:t>
            </a:r>
            <a:r>
              <a:rPr spc="-35"/>
              <a:t> </a:t>
            </a:r>
            <a:r>
              <a:rPr spc="0"/>
              <a:t>skills</a:t>
            </a:r>
            <a:r>
              <a:rPr spc="-35"/>
              <a:t> </a:t>
            </a:r>
            <a:r>
              <a:rPr spc="-19"/>
              <a:t>(memory,</a:t>
            </a:r>
            <a:r>
              <a:rPr spc="-35"/>
              <a:t> </a:t>
            </a:r>
            <a:r>
              <a:rPr spc="0"/>
              <a:t>attention,</a:t>
            </a:r>
            <a:r>
              <a:rPr spc="-35"/>
              <a:t> </a:t>
            </a:r>
            <a:r>
              <a:t>problem-solving).</a:t>
            </a:r>
          </a:p>
          <a:p>
            <a:pPr marL="125095" indent="-122554">
              <a:lnSpc>
                <a:spcPts val="2300"/>
              </a:lnSpc>
              <a:buSzPct val="92500"/>
              <a:buChar char="•"/>
              <a:tabLst>
                <a:tab pos="1143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Higher</a:t>
            </a:r>
            <a:r>
              <a:rPr spc="-30"/>
              <a:t> </a:t>
            </a:r>
            <a:r>
              <a:t>engagement</a:t>
            </a:r>
            <a:r>
              <a:rPr spc="-35"/>
              <a:t> </a:t>
            </a:r>
            <a:r>
              <a:t>and</a:t>
            </a:r>
            <a:r>
              <a:rPr spc="-30"/>
              <a:t> </a:t>
            </a:r>
            <a:r>
              <a:rPr spc="-9"/>
              <a:t>consistent</a:t>
            </a:r>
            <a:r>
              <a:rPr spc="-25"/>
              <a:t> </a:t>
            </a:r>
            <a:r>
              <a:t>therapy</a:t>
            </a:r>
            <a:r>
              <a:rPr spc="-30"/>
              <a:t> </a:t>
            </a:r>
            <a:r>
              <a:t>at</a:t>
            </a:r>
            <a:r>
              <a:rPr spc="-30"/>
              <a:t> </a:t>
            </a:r>
            <a:r>
              <a:rPr spc="-9"/>
              <a:t>home.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500"/>
            </a:pPr>
            <a:r>
              <a:t>Innovation</a:t>
            </a:r>
            <a:r>
              <a:rPr spc="-100"/>
              <a:t> </a:t>
            </a:r>
            <a:r>
              <a:t>or</a:t>
            </a:r>
            <a:r>
              <a:rPr spc="-100"/>
              <a:t> </a:t>
            </a:r>
            <a:r>
              <a:t>Novel</a:t>
            </a:r>
            <a:r>
              <a:rPr spc="-100"/>
              <a:t> Contributions:-</a:t>
            </a:r>
          </a:p>
        </p:txBody>
      </p:sp>
      <p:sp>
        <p:nvSpPr>
          <p:cNvPr id="122" name="object 3"/>
          <p:cNvSpPr txBox="1"/>
          <p:nvPr/>
        </p:nvSpPr>
        <p:spPr>
          <a:xfrm>
            <a:off x="738371" y="1583061"/>
            <a:ext cx="10046973" cy="290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69265" indent="-456565">
              <a:spcBef>
                <a:spcPts val="400"/>
              </a:spcBef>
              <a:buSzPct val="100000"/>
              <a:buAutoNum type="arabicPeriod" startAt="1"/>
              <a:tabLst>
                <a:tab pos="4572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Gamified</a:t>
            </a:r>
            <a:r>
              <a:rPr spc="-60"/>
              <a:t> </a:t>
            </a:r>
            <a:r>
              <a:rPr spc="-9"/>
              <a:t>Therapy:</a:t>
            </a:r>
            <a:r>
              <a:rPr spc="-45"/>
              <a:t> </a:t>
            </a:r>
            <a:r>
              <a:rPr b="0"/>
              <a:t>Fun,</a:t>
            </a:r>
            <a:r>
              <a:rPr b="0" spc="-50"/>
              <a:t> </a:t>
            </a:r>
            <a:r>
              <a:rPr b="0" spc="-9"/>
              <a:t>game-</a:t>
            </a:r>
            <a:r>
              <a:rPr b="0"/>
              <a:t>like</a:t>
            </a:r>
            <a:r>
              <a:rPr b="0" spc="-45"/>
              <a:t> </a:t>
            </a:r>
            <a:r>
              <a:rPr b="0"/>
              <a:t>activities</a:t>
            </a:r>
            <a:r>
              <a:rPr b="0" spc="-55"/>
              <a:t> </a:t>
            </a:r>
            <a:r>
              <a:rPr b="0"/>
              <a:t>to</a:t>
            </a:r>
            <a:r>
              <a:rPr b="0" spc="-50"/>
              <a:t> </a:t>
            </a:r>
            <a:r>
              <a:rPr b="0"/>
              <a:t>keep</a:t>
            </a:r>
            <a:r>
              <a:rPr b="0" spc="-55"/>
              <a:t> </a:t>
            </a:r>
            <a:r>
              <a:rPr b="0"/>
              <a:t>children</a:t>
            </a:r>
            <a:r>
              <a:rPr b="0" spc="-45"/>
              <a:t> </a:t>
            </a:r>
            <a:r>
              <a:rPr b="0" spc="-9"/>
              <a:t>engaged.</a:t>
            </a:r>
          </a:p>
          <a:p>
            <a:pPr marL="469265" indent="-456565">
              <a:spcBef>
                <a:spcPts val="300"/>
              </a:spcBef>
              <a:buSzPct val="100000"/>
              <a:buAutoNum type="arabicPeriod" startAt="1"/>
              <a:tabLst>
                <a:tab pos="457200" algn="l"/>
              </a:tabLst>
              <a:defRPr b="1" spc="-19" sz="2000">
                <a:latin typeface="Cambria"/>
                <a:ea typeface="Cambria"/>
                <a:cs typeface="Cambria"/>
                <a:sym typeface="Cambria"/>
              </a:defRPr>
            </a:pPr>
            <a:r>
              <a:t>Adaptive</a:t>
            </a:r>
            <a:r>
              <a:rPr spc="-30"/>
              <a:t> </a:t>
            </a:r>
            <a:r>
              <a:rPr spc="0"/>
              <a:t>Learning:</a:t>
            </a:r>
            <a:r>
              <a:rPr spc="-35"/>
              <a:t> </a:t>
            </a:r>
            <a:r>
              <a:rPr b="0" spc="-9"/>
              <a:t>Exercises</a:t>
            </a:r>
            <a:r>
              <a:rPr b="0" spc="-35"/>
              <a:t> </a:t>
            </a:r>
            <a:r>
              <a:rPr b="0" spc="0"/>
              <a:t>change</a:t>
            </a:r>
            <a:r>
              <a:rPr b="0" spc="-35"/>
              <a:t> </a:t>
            </a:r>
            <a:r>
              <a:rPr b="0" spc="0"/>
              <a:t>difficulty</a:t>
            </a:r>
            <a:r>
              <a:rPr b="0" spc="-30"/>
              <a:t> </a:t>
            </a:r>
            <a:r>
              <a:rPr b="0" spc="0"/>
              <a:t>in</a:t>
            </a:r>
            <a:r>
              <a:rPr b="0" spc="-30"/>
              <a:t> </a:t>
            </a:r>
            <a:r>
              <a:rPr b="0" spc="0"/>
              <a:t>real</a:t>
            </a:r>
            <a:r>
              <a:rPr b="0" spc="-30"/>
              <a:t> </a:t>
            </a:r>
            <a:r>
              <a:rPr b="0" spc="0"/>
              <a:t>time</a:t>
            </a:r>
            <a:r>
              <a:rPr b="0" spc="-35"/>
              <a:t> </a:t>
            </a:r>
            <a:r>
              <a:rPr b="0" spc="0"/>
              <a:t>based</a:t>
            </a:r>
            <a:r>
              <a:rPr b="0" spc="-35"/>
              <a:t> </a:t>
            </a:r>
            <a:r>
              <a:rPr b="0" spc="0"/>
              <a:t>on</a:t>
            </a:r>
            <a:r>
              <a:rPr b="0" spc="-30"/>
              <a:t> </a:t>
            </a:r>
            <a:r>
              <a:rPr b="0" spc="-9"/>
              <a:t>performance.</a:t>
            </a:r>
          </a:p>
          <a:p>
            <a:pPr marL="469265" indent="-456565">
              <a:spcBef>
                <a:spcPts val="300"/>
              </a:spcBef>
              <a:buSzPct val="100000"/>
              <a:buAutoNum type="arabicPeriod" startAt="1"/>
              <a:tabLst>
                <a:tab pos="4572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Offline</a:t>
            </a:r>
            <a:r>
              <a:rPr spc="-50"/>
              <a:t> </a:t>
            </a:r>
            <a:r>
              <a:t>Capability:</a:t>
            </a:r>
            <a:r>
              <a:rPr spc="-50"/>
              <a:t> </a:t>
            </a:r>
            <a:r>
              <a:rPr b="0"/>
              <a:t>Can</a:t>
            </a:r>
            <a:r>
              <a:rPr b="0" spc="-39"/>
              <a:t> </a:t>
            </a:r>
            <a:r>
              <a:rPr b="0"/>
              <a:t>be</a:t>
            </a:r>
            <a:r>
              <a:rPr b="0" spc="-45"/>
              <a:t> </a:t>
            </a:r>
            <a:r>
              <a:rPr b="0"/>
              <a:t>used</a:t>
            </a:r>
            <a:r>
              <a:rPr b="0" spc="-45"/>
              <a:t> </a:t>
            </a:r>
            <a:r>
              <a:rPr b="0"/>
              <a:t>without</a:t>
            </a:r>
            <a:r>
              <a:rPr b="0" spc="-45"/>
              <a:t> </a:t>
            </a:r>
            <a:r>
              <a:rPr b="0"/>
              <a:t>constant</a:t>
            </a:r>
            <a:r>
              <a:rPr b="0" spc="-39"/>
              <a:t> </a:t>
            </a:r>
            <a:r>
              <a:rPr b="0"/>
              <a:t>internet</a:t>
            </a:r>
            <a:r>
              <a:rPr b="0" spc="-35"/>
              <a:t> </a:t>
            </a:r>
            <a:r>
              <a:rPr b="0" spc="-9"/>
              <a:t>access.</a:t>
            </a:r>
          </a:p>
          <a:p>
            <a:pPr marL="469265" indent="-456565">
              <a:spcBef>
                <a:spcPts val="300"/>
              </a:spcBef>
              <a:buSzPct val="100000"/>
              <a:buAutoNum type="arabicPeriod" startAt="1"/>
              <a:tabLst>
                <a:tab pos="4572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Progress</a:t>
            </a:r>
            <a:r>
              <a:rPr spc="-35"/>
              <a:t> </a:t>
            </a:r>
            <a:r>
              <a:t>Visualization:</a:t>
            </a:r>
            <a:r>
              <a:rPr spc="-35"/>
              <a:t> </a:t>
            </a:r>
            <a:r>
              <a:rPr b="0" spc="-19"/>
              <a:t>Easy-to-</a:t>
            </a:r>
            <a:r>
              <a:rPr b="0"/>
              <a:t>read</a:t>
            </a:r>
            <a:r>
              <a:rPr b="0" spc="-35"/>
              <a:t> </a:t>
            </a:r>
            <a:r>
              <a:rPr b="0"/>
              <a:t>graphs</a:t>
            </a:r>
            <a:r>
              <a:rPr b="0" spc="-39"/>
              <a:t> </a:t>
            </a:r>
            <a:r>
              <a:rPr b="0"/>
              <a:t>and</a:t>
            </a:r>
            <a:r>
              <a:rPr b="0" spc="-39"/>
              <a:t> </a:t>
            </a:r>
            <a:r>
              <a:rPr b="0"/>
              <a:t>charts</a:t>
            </a:r>
            <a:r>
              <a:rPr b="0" spc="-30"/>
              <a:t> </a:t>
            </a:r>
            <a:r>
              <a:rPr b="0"/>
              <a:t>for</a:t>
            </a:r>
            <a:r>
              <a:rPr b="0" spc="-35"/>
              <a:t> </a:t>
            </a:r>
            <a:r>
              <a:rPr b="0"/>
              <a:t>parents</a:t>
            </a:r>
            <a:r>
              <a:rPr b="0" spc="-45"/>
              <a:t> </a:t>
            </a:r>
            <a:r>
              <a:rPr b="0"/>
              <a:t>and</a:t>
            </a:r>
            <a:r>
              <a:rPr b="0" spc="-35"/>
              <a:t> </a:t>
            </a:r>
            <a:r>
              <a:rPr b="0" spc="-9"/>
              <a:t>therapists.</a:t>
            </a:r>
          </a:p>
          <a:p>
            <a:pPr marL="469265" indent="-456565">
              <a:spcBef>
                <a:spcPts val="300"/>
              </a:spcBef>
              <a:buSzPct val="100000"/>
              <a:buAutoNum type="arabicPeriod" startAt="1"/>
              <a:tabLst>
                <a:tab pos="4572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Social</a:t>
            </a:r>
            <a:r>
              <a:rPr spc="-55"/>
              <a:t> </a:t>
            </a:r>
            <a:r>
              <a:t>Learning</a:t>
            </a:r>
            <a:r>
              <a:rPr spc="-50"/>
              <a:t> </a:t>
            </a:r>
            <a:r>
              <a:t>Mode:</a:t>
            </a:r>
            <a:r>
              <a:rPr spc="-55"/>
              <a:t> </a:t>
            </a:r>
            <a:r>
              <a:rPr b="0"/>
              <a:t>Connects</a:t>
            </a:r>
            <a:r>
              <a:rPr b="0" spc="-50"/>
              <a:t> </a:t>
            </a:r>
            <a:r>
              <a:rPr b="0"/>
              <a:t>children</a:t>
            </a:r>
            <a:r>
              <a:rPr b="0" spc="-50"/>
              <a:t> </a:t>
            </a:r>
            <a:r>
              <a:rPr b="0"/>
              <a:t>for</a:t>
            </a:r>
            <a:r>
              <a:rPr b="0" spc="-45"/>
              <a:t> </a:t>
            </a:r>
            <a:r>
              <a:rPr b="0" spc="-9"/>
              <a:t>collaborative</a:t>
            </a:r>
            <a:r>
              <a:rPr b="0" spc="-55"/>
              <a:t> </a:t>
            </a:r>
            <a:r>
              <a:rPr b="0" spc="-9"/>
              <a:t>cognitive</a:t>
            </a:r>
            <a:r>
              <a:rPr b="0" spc="-50"/>
              <a:t> </a:t>
            </a:r>
            <a:r>
              <a:rPr b="0" spc="-9"/>
              <a:t>games.</a:t>
            </a:r>
          </a:p>
          <a:p>
            <a:pPr marL="469265" indent="-456565">
              <a:spcBef>
                <a:spcPts val="300"/>
              </a:spcBef>
              <a:buSzPct val="100000"/>
              <a:buAutoNum type="arabicPeriod" startAt="1"/>
              <a:tabLst>
                <a:tab pos="457200" algn="l"/>
              </a:tabLst>
              <a:defRPr b="1"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Parent/Therapist</a:t>
            </a:r>
            <a:r>
              <a:rPr spc="-60"/>
              <a:t> </a:t>
            </a:r>
            <a:r>
              <a:t>Dashboard:</a:t>
            </a:r>
            <a:r>
              <a:rPr spc="-60"/>
              <a:t> </a:t>
            </a:r>
            <a:r>
              <a:rPr b="0" spc="0"/>
              <a:t>Personalize</a:t>
            </a:r>
            <a:r>
              <a:rPr b="0" spc="-60"/>
              <a:t> </a:t>
            </a:r>
            <a:r>
              <a:rPr b="0" spc="0"/>
              <a:t>training</a:t>
            </a:r>
            <a:r>
              <a:rPr b="0" spc="-60"/>
              <a:t> </a:t>
            </a:r>
            <a:r>
              <a:rPr b="0" spc="0"/>
              <a:t>schedules</a:t>
            </a:r>
            <a:r>
              <a:rPr b="0" spc="-55"/>
              <a:t> </a:t>
            </a:r>
            <a:r>
              <a:rPr b="0" spc="0"/>
              <a:t>and</a:t>
            </a:r>
            <a:r>
              <a:rPr b="0" spc="-60"/>
              <a:t> </a:t>
            </a:r>
            <a:r>
              <a:rPr b="0" spc="0"/>
              <a:t>track</a:t>
            </a:r>
            <a:r>
              <a:rPr b="0" spc="-60"/>
              <a:t> </a:t>
            </a:r>
            <a:r>
              <a:rPr b="0"/>
              <a:t>improvements.</a:t>
            </a:r>
          </a:p>
          <a:p>
            <a:pPr marL="469265" indent="-456565">
              <a:spcBef>
                <a:spcPts val="300"/>
              </a:spcBef>
              <a:buSzPct val="100000"/>
              <a:buAutoNum type="arabicPeriod" startAt="1"/>
              <a:tabLst>
                <a:tab pos="4572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Multimodal</a:t>
            </a:r>
            <a:r>
              <a:rPr spc="-45"/>
              <a:t> </a:t>
            </a:r>
            <a:r>
              <a:rPr spc="-9"/>
              <a:t>Interaction:</a:t>
            </a:r>
            <a:r>
              <a:rPr spc="-39"/>
              <a:t> </a:t>
            </a:r>
            <a:r>
              <a:rPr b="0"/>
              <a:t>Supports</a:t>
            </a:r>
            <a:r>
              <a:rPr b="0" spc="-45"/>
              <a:t> </a:t>
            </a:r>
            <a:r>
              <a:rPr b="0"/>
              <a:t>touch,</a:t>
            </a:r>
            <a:r>
              <a:rPr b="0" spc="-45"/>
              <a:t> </a:t>
            </a:r>
            <a:r>
              <a:rPr b="0"/>
              <a:t>voice,</a:t>
            </a:r>
            <a:r>
              <a:rPr b="0" spc="-39"/>
              <a:t> </a:t>
            </a:r>
            <a:r>
              <a:rPr b="0"/>
              <a:t>and</a:t>
            </a:r>
            <a:r>
              <a:rPr b="0" spc="-39"/>
              <a:t> </a:t>
            </a:r>
            <a:r>
              <a:rPr b="0"/>
              <a:t>gesture</a:t>
            </a:r>
            <a:r>
              <a:rPr b="0" spc="-50"/>
              <a:t> </a:t>
            </a:r>
            <a:r>
              <a:rPr b="0"/>
              <a:t>control</a:t>
            </a:r>
            <a:r>
              <a:rPr b="0" spc="-39"/>
              <a:t> </a:t>
            </a:r>
            <a:r>
              <a:rPr b="0"/>
              <a:t>for</a:t>
            </a:r>
            <a:r>
              <a:rPr b="0" spc="-35"/>
              <a:t> </a:t>
            </a:r>
            <a:r>
              <a:rPr b="0" spc="-9"/>
              <a:t>accessibility..</a:t>
            </a:r>
          </a:p>
          <a:p>
            <a:pPr marL="469900" marR="236220" indent="-457200">
              <a:lnSpc>
                <a:spcPts val="2300"/>
              </a:lnSpc>
              <a:spcBef>
                <a:spcPts val="400"/>
              </a:spcBef>
              <a:buSzPct val="100000"/>
              <a:buAutoNum type="arabicPeriod" startAt="1"/>
              <a:tabLst>
                <a:tab pos="4699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AI</a:t>
            </a:r>
            <a:r>
              <a:rPr spc="-60"/>
              <a:t> </a:t>
            </a:r>
            <a:r>
              <a:t>Care</a:t>
            </a:r>
            <a:r>
              <a:rPr spc="-50"/>
              <a:t> </a:t>
            </a:r>
            <a:r>
              <a:t>Assistant:</a:t>
            </a:r>
            <a:r>
              <a:rPr spc="-50"/>
              <a:t> </a:t>
            </a:r>
            <a:r>
              <a:rPr b="0" spc="-9"/>
              <a:t>Gives</a:t>
            </a:r>
            <a:r>
              <a:rPr b="0" spc="-55"/>
              <a:t> </a:t>
            </a:r>
            <a:r>
              <a:rPr b="0" spc="-9"/>
              <a:t>caregivers</a:t>
            </a:r>
            <a:r>
              <a:rPr b="0" spc="-55"/>
              <a:t> </a:t>
            </a:r>
            <a:r>
              <a:rPr b="0"/>
              <a:t>recommendations</a:t>
            </a:r>
            <a:r>
              <a:rPr b="0" spc="-55"/>
              <a:t> </a:t>
            </a:r>
            <a:r>
              <a:rPr b="0"/>
              <a:t>and</a:t>
            </a:r>
            <a:r>
              <a:rPr b="0" spc="-60"/>
              <a:t> </a:t>
            </a:r>
            <a:r>
              <a:rPr b="0"/>
              <a:t>explains</a:t>
            </a:r>
            <a:r>
              <a:rPr b="0" spc="-50"/>
              <a:t> </a:t>
            </a:r>
            <a:r>
              <a:rPr b="0"/>
              <a:t>progress</a:t>
            </a:r>
            <a:r>
              <a:rPr b="0" spc="-55"/>
              <a:t> </a:t>
            </a:r>
            <a:r>
              <a:rPr b="0"/>
              <a:t>in</a:t>
            </a:r>
            <a:r>
              <a:rPr b="0" spc="-50"/>
              <a:t> </a:t>
            </a:r>
            <a:r>
              <a:rPr b="0" spc="-9"/>
              <a:t>simple language.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Existing</a:t>
            </a:r>
            <a:r>
              <a:rPr spc="-100"/>
              <a:t> </a:t>
            </a:r>
            <a:r>
              <a:t>Methods</a:t>
            </a:r>
            <a:r>
              <a:rPr spc="-100"/>
              <a:t> </a:t>
            </a:r>
            <a:r>
              <a:t>and</a:t>
            </a:r>
            <a:r>
              <a:rPr spc="-100"/>
              <a:t> Drawbacks:-</a:t>
            </a:r>
          </a:p>
        </p:txBody>
      </p:sp>
      <p:sp>
        <p:nvSpPr>
          <p:cNvPr id="125" name="object 3"/>
          <p:cNvSpPr txBox="1"/>
          <p:nvPr/>
        </p:nvSpPr>
        <p:spPr>
          <a:xfrm>
            <a:off x="921998" y="1177424"/>
            <a:ext cx="530352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-9" sz="2200">
                <a:latin typeface="Cambria"/>
                <a:ea typeface="Cambria"/>
                <a:cs typeface="Cambria"/>
                <a:sym typeface="Cambria"/>
              </a:defRPr>
            </a:pPr>
            <a:r>
              <a:t>Traditional</a:t>
            </a:r>
            <a:r>
              <a:rPr spc="-55"/>
              <a:t> </a:t>
            </a:r>
            <a:r>
              <a:t>In-</a:t>
            </a:r>
            <a:r>
              <a:rPr spc="0"/>
              <a:t>Person</a:t>
            </a:r>
            <a:r>
              <a:rPr spc="-55"/>
              <a:t> </a:t>
            </a:r>
            <a:r>
              <a:t>Therapy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9" sz="2200">
                <a:latin typeface="Cambria"/>
                <a:ea typeface="Cambria"/>
                <a:cs typeface="Cambria"/>
                <a:sym typeface="Cambria"/>
              </a:defRPr>
            </a:pPr>
            <a:r>
              <a:t>Structured</a:t>
            </a:r>
            <a:r>
              <a:rPr spc="-55"/>
              <a:t> </a:t>
            </a:r>
            <a:r>
              <a:rPr spc="0"/>
              <a:t>sessions</a:t>
            </a:r>
            <a:r>
              <a:rPr spc="-45"/>
              <a:t> </a:t>
            </a:r>
            <a:r>
              <a:rPr spc="0"/>
              <a:t>in</a:t>
            </a:r>
            <a:r>
              <a:rPr spc="-39"/>
              <a:t> </a:t>
            </a:r>
            <a:r>
              <a:t>clinics/schools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Led</a:t>
            </a:r>
            <a:r>
              <a:rPr spc="-60"/>
              <a:t> </a:t>
            </a:r>
            <a:r>
              <a:t>by</a:t>
            </a:r>
            <a:r>
              <a:rPr spc="-65"/>
              <a:t> </a:t>
            </a:r>
            <a:r>
              <a:t>trained</a:t>
            </a:r>
            <a:r>
              <a:rPr spc="-65"/>
              <a:t> </a:t>
            </a:r>
            <a:r>
              <a:rPr spc="-9"/>
              <a:t>therapists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25" sz="2200">
                <a:latin typeface="Cambria"/>
                <a:ea typeface="Cambria"/>
                <a:cs typeface="Cambria"/>
                <a:sym typeface="Cambria"/>
              </a:defRPr>
            </a:pPr>
            <a:r>
              <a:t>Paper-</a:t>
            </a:r>
            <a:r>
              <a:rPr spc="0"/>
              <a:t>based</a:t>
            </a:r>
            <a:r>
              <a:t> </a:t>
            </a:r>
            <a:r>
              <a:rPr spc="0"/>
              <a:t>or</a:t>
            </a:r>
            <a:r>
              <a:t> </a:t>
            </a:r>
            <a:r>
              <a:rPr spc="-9"/>
              <a:t>physical</a:t>
            </a:r>
            <a:r>
              <a:rPr spc="-19"/>
              <a:t> </a:t>
            </a:r>
            <a:r>
              <a:rPr spc="-9"/>
              <a:t>exercises</a:t>
            </a:r>
          </a:p>
          <a:p>
            <a:pPr indent="12700">
              <a:spcBef>
                <a:spcPts val="100"/>
              </a:spcBef>
              <a:defRPr b="1" sz="2200">
                <a:latin typeface="Cambria"/>
                <a:ea typeface="Cambria"/>
                <a:cs typeface="Cambria"/>
                <a:sym typeface="Cambria"/>
              </a:defRPr>
            </a:pPr>
            <a:r>
              <a:t>Educational</a:t>
            </a:r>
            <a:r>
              <a:rPr spc="-35"/>
              <a:t> </a:t>
            </a:r>
            <a:r>
              <a:t>/</a:t>
            </a:r>
            <a:r>
              <a:rPr spc="-30"/>
              <a:t> </a:t>
            </a:r>
            <a:r>
              <a:rPr spc="-9"/>
              <a:t>Game-</a:t>
            </a:r>
            <a:r>
              <a:t>Based</a:t>
            </a:r>
            <a:r>
              <a:rPr spc="-35"/>
              <a:t> </a:t>
            </a:r>
            <a:r>
              <a:rPr spc="-19"/>
              <a:t>Apps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Puzzle</a:t>
            </a:r>
            <a:r>
              <a:rPr spc="-35"/>
              <a:t> </a:t>
            </a:r>
            <a:r>
              <a:t>&amp;</a:t>
            </a:r>
            <a:r>
              <a:rPr spc="-35"/>
              <a:t> </a:t>
            </a:r>
            <a:r>
              <a:t>memory</a:t>
            </a:r>
            <a:r>
              <a:rPr spc="-39"/>
              <a:t> </a:t>
            </a:r>
            <a:r>
              <a:rPr spc="-19"/>
              <a:t>apps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9" sz="2200">
                <a:latin typeface="Cambria"/>
                <a:ea typeface="Cambria"/>
                <a:cs typeface="Cambria"/>
                <a:sym typeface="Cambria"/>
              </a:defRPr>
            </a:pPr>
            <a:r>
              <a:t>Provide</a:t>
            </a:r>
            <a:r>
              <a:rPr spc="-65"/>
              <a:t> </a:t>
            </a:r>
            <a:r>
              <a:rPr spc="0"/>
              <a:t>basic</a:t>
            </a:r>
            <a:r>
              <a:rPr spc="-65"/>
              <a:t> </a:t>
            </a:r>
            <a:r>
              <a:t>practice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9" sz="2200">
                <a:latin typeface="Cambria"/>
                <a:ea typeface="Cambria"/>
                <a:cs typeface="Cambria"/>
                <a:sym typeface="Cambria"/>
              </a:defRPr>
            </a:pPr>
            <a:r>
              <a:t>Mostly</a:t>
            </a:r>
            <a:r>
              <a:rPr spc="-19"/>
              <a:t> </a:t>
            </a:r>
            <a:r>
              <a:t>entertainment-oriented</a:t>
            </a:r>
          </a:p>
          <a:p>
            <a:pPr indent="12700">
              <a:spcBef>
                <a:spcPts val="100"/>
              </a:spcBef>
              <a:defRPr b="1" sz="2200">
                <a:latin typeface="Cambria"/>
                <a:ea typeface="Cambria"/>
                <a:cs typeface="Cambria"/>
                <a:sym typeface="Cambria"/>
              </a:defRPr>
            </a:pPr>
            <a:r>
              <a:t>Computerized</a:t>
            </a:r>
            <a:r>
              <a:rPr spc="-104"/>
              <a:t> </a:t>
            </a:r>
            <a:r>
              <a:rPr spc="-9"/>
              <a:t>Cognitive</a:t>
            </a:r>
            <a:r>
              <a:rPr spc="-104"/>
              <a:t> </a:t>
            </a:r>
            <a:r>
              <a:t>Retraining</a:t>
            </a:r>
            <a:r>
              <a:rPr spc="-104"/>
              <a:t> </a:t>
            </a:r>
            <a:r>
              <a:rPr spc="-9"/>
              <a:t>(CCR)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19" sz="2200">
                <a:latin typeface="Cambria"/>
                <a:ea typeface="Cambria"/>
                <a:cs typeface="Cambria"/>
                <a:sym typeface="Cambria"/>
              </a:defRPr>
            </a:pPr>
            <a:r>
              <a:t>Software-</a:t>
            </a:r>
            <a:r>
              <a:rPr spc="0"/>
              <a:t>based</a:t>
            </a:r>
            <a:r>
              <a:rPr spc="-55"/>
              <a:t> </a:t>
            </a:r>
            <a:r>
              <a:rPr spc="-9"/>
              <a:t>cognitive</a:t>
            </a:r>
            <a:r>
              <a:rPr spc="-45"/>
              <a:t> </a:t>
            </a:r>
            <a:r>
              <a:rPr spc="-9"/>
              <a:t>tasks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19" sz="2200">
                <a:latin typeface="Cambria"/>
                <a:ea typeface="Cambria"/>
                <a:cs typeface="Cambria"/>
                <a:sym typeface="Cambria"/>
              </a:defRPr>
            </a:pPr>
            <a:r>
              <a:t>Adaptive</a:t>
            </a:r>
            <a:r>
              <a:rPr spc="-85"/>
              <a:t> </a:t>
            </a:r>
            <a:r>
              <a:rPr spc="0"/>
              <a:t>difficulty</a:t>
            </a:r>
            <a:r>
              <a:rPr spc="-75"/>
              <a:t> </a:t>
            </a:r>
            <a:r>
              <a:rPr spc="-9"/>
              <a:t>(limited)</a:t>
            </a:r>
          </a:p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9" sz="2200">
                <a:latin typeface="Cambria"/>
                <a:ea typeface="Cambria"/>
                <a:cs typeface="Cambria"/>
                <a:sym typeface="Cambria"/>
              </a:defRPr>
            </a:pPr>
            <a:r>
              <a:t>Web/mobile</a:t>
            </a:r>
            <a:r>
              <a:rPr spc="-79"/>
              <a:t> </a:t>
            </a:r>
            <a:r>
              <a:t>platforms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Existing</a:t>
            </a:r>
            <a:r>
              <a:rPr spc="-100"/>
              <a:t> </a:t>
            </a:r>
            <a:r>
              <a:t>Methods</a:t>
            </a:r>
            <a:r>
              <a:rPr spc="-100"/>
              <a:t> </a:t>
            </a:r>
            <a:r>
              <a:t>and</a:t>
            </a:r>
            <a:r>
              <a:rPr spc="-100"/>
              <a:t> Drawbacks:-</a:t>
            </a:r>
          </a:p>
        </p:txBody>
      </p:sp>
      <p:sp>
        <p:nvSpPr>
          <p:cNvPr id="128" name="object 3"/>
          <p:cNvSpPr txBox="1"/>
          <p:nvPr/>
        </p:nvSpPr>
        <p:spPr>
          <a:xfrm>
            <a:off x="922000" y="1171784"/>
            <a:ext cx="5631180" cy="311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73660">
              <a:spcBef>
                <a:spcPts val="400"/>
              </a:spcBef>
              <a:defRPr b="1" sz="2400">
                <a:latin typeface="Cambria"/>
                <a:ea typeface="Cambria"/>
                <a:cs typeface="Cambria"/>
                <a:sym typeface="Cambria"/>
              </a:defRPr>
            </a:pPr>
            <a:r>
              <a:t>AI/ML</a:t>
            </a:r>
            <a:r>
              <a:rPr spc="-35"/>
              <a:t> </a:t>
            </a:r>
            <a:r>
              <a:rPr spc="-25"/>
              <a:t>Adaptive</a:t>
            </a:r>
            <a:r>
              <a:rPr spc="-35"/>
              <a:t> </a:t>
            </a:r>
            <a:r>
              <a:rPr spc="-10"/>
              <a:t>Platforms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10" sz="2400">
                <a:latin typeface="Cambria"/>
                <a:ea typeface="Cambria"/>
                <a:cs typeface="Cambria"/>
                <a:sym typeface="Cambria"/>
              </a:defRPr>
            </a:pPr>
            <a:r>
              <a:t>Personalize</a:t>
            </a:r>
            <a:r>
              <a:rPr spc="-40"/>
              <a:t> </a:t>
            </a:r>
            <a:r>
              <a:t>exercises</a:t>
            </a:r>
            <a:r>
              <a:rPr spc="-35"/>
              <a:t> </a:t>
            </a:r>
            <a:r>
              <a:rPr spc="0"/>
              <a:t>in</a:t>
            </a:r>
            <a:r>
              <a:rPr spc="-30"/>
              <a:t> </a:t>
            </a:r>
            <a:r>
              <a:rPr spc="-25"/>
              <a:t>real-</a:t>
            </a:r>
            <a:r>
              <a:rPr spc="-20"/>
              <a:t>time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400">
                <a:latin typeface="Cambria"/>
                <a:ea typeface="Cambria"/>
                <a:cs typeface="Cambria"/>
                <a:sym typeface="Cambria"/>
              </a:defRPr>
            </a:pPr>
            <a:r>
              <a:t>Adjust</a:t>
            </a:r>
            <a:r>
              <a:rPr spc="-75"/>
              <a:t> </a:t>
            </a:r>
            <a:r>
              <a:t>difficulty</a:t>
            </a:r>
            <a:r>
              <a:rPr spc="-65"/>
              <a:t> </a:t>
            </a:r>
            <a:r>
              <a:t>using</a:t>
            </a:r>
            <a:r>
              <a:rPr spc="-75"/>
              <a:t> </a:t>
            </a:r>
            <a:r>
              <a:t>performance</a:t>
            </a:r>
            <a:r>
              <a:rPr spc="-70"/>
              <a:t> </a:t>
            </a:r>
            <a:r>
              <a:rPr spc="-20"/>
              <a:t>data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400">
                <a:latin typeface="Cambria"/>
                <a:ea typeface="Cambria"/>
                <a:cs typeface="Cambria"/>
                <a:sym typeface="Cambria"/>
              </a:defRPr>
            </a:pPr>
            <a:r>
              <a:t>Some</a:t>
            </a:r>
            <a:r>
              <a:rPr spc="-60"/>
              <a:t> </a:t>
            </a:r>
            <a:r>
              <a:t>use</a:t>
            </a:r>
            <a:r>
              <a:rPr spc="-55"/>
              <a:t> </a:t>
            </a:r>
            <a:r>
              <a:rPr spc="-10"/>
              <a:t>analytics</a:t>
            </a:r>
            <a:r>
              <a:rPr spc="-55"/>
              <a:t> </a:t>
            </a:r>
            <a:r>
              <a:t>&amp;</a:t>
            </a:r>
            <a:r>
              <a:rPr spc="-55"/>
              <a:t> </a:t>
            </a:r>
            <a:r>
              <a:t>feedback</a:t>
            </a:r>
            <a:r>
              <a:rPr spc="-50"/>
              <a:t> </a:t>
            </a:r>
            <a:r>
              <a:rPr spc="-10"/>
              <a:t>loops</a:t>
            </a:r>
          </a:p>
          <a:p>
            <a:pPr indent="12700">
              <a:spcBef>
                <a:spcPts val="300"/>
              </a:spcBef>
              <a:defRPr b="1" sz="2400">
                <a:latin typeface="Cambria"/>
                <a:ea typeface="Cambria"/>
                <a:cs typeface="Cambria"/>
                <a:sym typeface="Cambria"/>
              </a:defRPr>
            </a:pPr>
            <a:r>
              <a:t>AR/VR</a:t>
            </a:r>
            <a:r>
              <a:rPr spc="-30"/>
              <a:t> </a:t>
            </a:r>
            <a:r>
              <a:rPr spc="-10"/>
              <a:t>Rehabilitation</a:t>
            </a:r>
            <a:r>
              <a:rPr spc="-35"/>
              <a:t> </a:t>
            </a:r>
            <a:r>
              <a:rPr spc="-10"/>
              <a:t>Tools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10" sz="2400">
                <a:latin typeface="Cambria"/>
                <a:ea typeface="Cambria"/>
                <a:cs typeface="Cambria"/>
                <a:sym typeface="Cambria"/>
              </a:defRPr>
            </a:pPr>
            <a:r>
              <a:t>Immersive</a:t>
            </a:r>
            <a:r>
              <a:rPr spc="-85"/>
              <a:t> </a:t>
            </a:r>
            <a:r>
              <a:t>therapy</a:t>
            </a:r>
            <a:r>
              <a:rPr spc="-75"/>
              <a:t> </a:t>
            </a:r>
            <a:r>
              <a:rPr spc="0"/>
              <a:t>via</a:t>
            </a:r>
            <a:r>
              <a:rPr spc="-80"/>
              <a:t> </a:t>
            </a:r>
            <a:r>
              <a:t>AR/VR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400">
                <a:latin typeface="Cambria"/>
                <a:ea typeface="Cambria"/>
                <a:cs typeface="Cambria"/>
                <a:sym typeface="Cambria"/>
              </a:defRPr>
            </a:pPr>
            <a:r>
              <a:t>Engages</a:t>
            </a:r>
            <a:r>
              <a:rPr spc="-55"/>
              <a:t> </a:t>
            </a:r>
            <a:r>
              <a:t>children</a:t>
            </a:r>
            <a:r>
              <a:rPr spc="-50"/>
              <a:t> </a:t>
            </a:r>
            <a:r>
              <a:t>in</a:t>
            </a:r>
            <a:r>
              <a:rPr spc="-50"/>
              <a:t> </a:t>
            </a:r>
            <a:r>
              <a:rPr spc="-20"/>
              <a:t>interactive</a:t>
            </a:r>
            <a:r>
              <a:rPr spc="-55"/>
              <a:t> </a:t>
            </a:r>
            <a:r>
              <a:rPr spc="-10"/>
              <a:t>worlds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10" sz="2400">
                <a:latin typeface="Cambria"/>
                <a:ea typeface="Cambria"/>
                <a:cs typeface="Cambria"/>
                <a:sym typeface="Cambria"/>
              </a:defRPr>
            </a:pPr>
            <a:r>
              <a:t>Motivating</a:t>
            </a:r>
            <a:r>
              <a:rPr spc="-55"/>
              <a:t> </a:t>
            </a:r>
            <a:r>
              <a:rPr spc="0"/>
              <a:t>and</a:t>
            </a:r>
            <a:r>
              <a:rPr spc="-55"/>
              <a:t> </a:t>
            </a:r>
            <a:r>
              <a:rPr spc="-25"/>
              <a:t>fun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System</a:t>
            </a:r>
            <a:r>
              <a:rPr spc="-100"/>
              <a:t> Modules:-</a:t>
            </a:r>
          </a:p>
        </p:txBody>
      </p:sp>
      <p:sp>
        <p:nvSpPr>
          <p:cNvPr id="131" name="object 3"/>
          <p:cNvSpPr txBox="1"/>
          <p:nvPr/>
        </p:nvSpPr>
        <p:spPr>
          <a:xfrm>
            <a:off x="922000" y="1186170"/>
            <a:ext cx="6412230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defRPr b="1" sz="2000">
                <a:latin typeface="Verdana"/>
                <a:ea typeface="Verdana"/>
                <a:cs typeface="Verdana"/>
                <a:sym typeface="Verdana"/>
              </a:defRPr>
            </a:pPr>
            <a:r>
              <a:t>Child</a:t>
            </a:r>
            <a:r>
              <a:rPr spc="-85"/>
              <a:t> </a:t>
            </a:r>
            <a:r>
              <a:t>Application</a:t>
            </a:r>
            <a:r>
              <a:rPr spc="-79"/>
              <a:t> </a:t>
            </a:r>
            <a:r>
              <a:rPr spc="-9"/>
              <a:t>Module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Gamified</a:t>
            </a:r>
            <a:r>
              <a:rPr spc="-65"/>
              <a:t> </a:t>
            </a:r>
            <a:r>
              <a:t>cognitive</a:t>
            </a:r>
            <a:r>
              <a:rPr spc="-65"/>
              <a:t> </a:t>
            </a:r>
            <a:r>
              <a:t>training</a:t>
            </a:r>
            <a:r>
              <a:rPr spc="-65"/>
              <a:t> </a:t>
            </a:r>
            <a:r>
              <a:rPr spc="-9"/>
              <a:t>exercises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Multimodal</a:t>
            </a:r>
            <a:r>
              <a:rPr spc="-50"/>
              <a:t> </a:t>
            </a:r>
            <a:r>
              <a:t>inputs:</a:t>
            </a:r>
            <a:r>
              <a:rPr spc="-45"/>
              <a:t> </a:t>
            </a:r>
            <a:r>
              <a:t>touch,</a:t>
            </a:r>
            <a:r>
              <a:rPr spc="-45"/>
              <a:t> </a:t>
            </a:r>
            <a:r>
              <a:t>voice,</a:t>
            </a:r>
            <a:r>
              <a:rPr spc="-45"/>
              <a:t> </a:t>
            </a:r>
            <a:r>
              <a:rPr spc="-9"/>
              <a:t>gesture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Adaptive</a:t>
            </a:r>
            <a:r>
              <a:rPr spc="-75"/>
              <a:t> </a:t>
            </a:r>
            <a:r>
              <a:t>difficulty</a:t>
            </a:r>
            <a:r>
              <a:rPr spc="-75"/>
              <a:t> </a:t>
            </a:r>
            <a:r>
              <a:rPr spc="-9"/>
              <a:t>levels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45" sz="2000">
                <a:latin typeface="Verdana"/>
                <a:ea typeface="Verdana"/>
                <a:cs typeface="Verdana"/>
                <a:sym typeface="Verdana"/>
              </a:defRPr>
            </a:pPr>
            <a:r>
              <a:t>AR-</a:t>
            </a:r>
            <a:r>
              <a:rPr spc="0"/>
              <a:t>based</a:t>
            </a:r>
            <a:r>
              <a:rPr spc="-50"/>
              <a:t> </a:t>
            </a:r>
            <a:r>
              <a:rPr spc="0"/>
              <a:t>interactive</a:t>
            </a:r>
            <a:r>
              <a:rPr spc="-50"/>
              <a:t> </a:t>
            </a:r>
            <a:r>
              <a:rPr spc="-9"/>
              <a:t>learning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Offline</a:t>
            </a:r>
            <a:r>
              <a:rPr spc="-35"/>
              <a:t> </a:t>
            </a:r>
            <a:r>
              <a:t>support</a:t>
            </a:r>
            <a:r>
              <a:rPr spc="-30"/>
              <a:t> </a:t>
            </a:r>
            <a:r>
              <a:t>with</a:t>
            </a:r>
            <a:r>
              <a:rPr spc="-30"/>
              <a:t> </a:t>
            </a:r>
            <a:r>
              <a:rPr spc="-19"/>
              <a:t>sync</a:t>
            </a:r>
          </a:p>
          <a:p>
            <a:pPr indent="12700">
              <a:spcBef>
                <a:spcPts val="400"/>
              </a:spcBef>
              <a:defRPr b="1" sz="2000">
                <a:latin typeface="Verdana"/>
                <a:ea typeface="Verdana"/>
                <a:cs typeface="Verdana"/>
                <a:sym typeface="Verdana"/>
              </a:defRPr>
            </a:pPr>
            <a:r>
              <a:t>Caregiver</a:t>
            </a:r>
            <a:r>
              <a:rPr spc="-95"/>
              <a:t> </a:t>
            </a:r>
            <a:r>
              <a:rPr spc="-9"/>
              <a:t>Portal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25" sz="2000">
                <a:latin typeface="Verdana"/>
                <a:ea typeface="Verdana"/>
                <a:cs typeface="Verdana"/>
                <a:sym typeface="Verdana"/>
              </a:defRPr>
            </a:pPr>
            <a:r>
              <a:t>Track</a:t>
            </a:r>
            <a:r>
              <a:rPr spc="-75"/>
              <a:t> </a:t>
            </a:r>
            <a:r>
              <a:rPr spc="0"/>
              <a:t>child’s</a:t>
            </a:r>
            <a:r>
              <a:rPr spc="-75"/>
              <a:t> </a:t>
            </a:r>
            <a:r>
              <a:rPr spc="0"/>
              <a:t>progress</a:t>
            </a:r>
            <a:r>
              <a:rPr spc="-75"/>
              <a:t> </a:t>
            </a:r>
            <a:r>
              <a:rPr spc="0"/>
              <a:t>with</a:t>
            </a:r>
            <a:r>
              <a:rPr spc="-75"/>
              <a:t> </a:t>
            </a:r>
            <a:r>
              <a:rPr spc="-9"/>
              <a:t>dashboards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19" sz="2000">
                <a:latin typeface="Verdana"/>
                <a:ea typeface="Verdana"/>
                <a:cs typeface="Verdana"/>
                <a:sym typeface="Verdana"/>
              </a:defRPr>
            </a:pPr>
            <a:r>
              <a:t>AI-</a:t>
            </a:r>
            <a:r>
              <a:rPr spc="0"/>
              <a:t>based</a:t>
            </a:r>
            <a:r>
              <a:rPr spc="-45"/>
              <a:t> </a:t>
            </a:r>
            <a:r>
              <a:rPr spc="0"/>
              <a:t>recommendations</a:t>
            </a:r>
            <a:r>
              <a:rPr spc="-39"/>
              <a:t> </a:t>
            </a:r>
            <a:r>
              <a:rPr spc="0"/>
              <a:t>in</a:t>
            </a:r>
            <a:r>
              <a:rPr spc="-39"/>
              <a:t> </a:t>
            </a:r>
            <a:r>
              <a:rPr spc="0"/>
              <a:t>simple</a:t>
            </a:r>
            <a:r>
              <a:rPr spc="-39"/>
              <a:t> </a:t>
            </a:r>
            <a:r>
              <a:rPr spc="-9"/>
              <a:t>language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Manage</a:t>
            </a:r>
            <a:r>
              <a:rPr spc="-60"/>
              <a:t> </a:t>
            </a:r>
            <a:r>
              <a:t>daily/weekly</a:t>
            </a:r>
            <a:r>
              <a:rPr spc="-60"/>
              <a:t> </a:t>
            </a:r>
            <a:r>
              <a:rPr spc="-9"/>
              <a:t>schedules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Provide</a:t>
            </a:r>
            <a:r>
              <a:rPr spc="-25"/>
              <a:t> </a:t>
            </a:r>
            <a:r>
              <a:t>feedback</a:t>
            </a:r>
            <a:r>
              <a:rPr spc="-25"/>
              <a:t> </a:t>
            </a:r>
            <a:r>
              <a:t>to</a:t>
            </a:r>
            <a:r>
              <a:rPr spc="-19"/>
              <a:t> </a:t>
            </a:r>
            <a:r>
              <a:rPr spc="-9"/>
              <a:t>therapists</a:t>
            </a:r>
          </a:p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Secure</a:t>
            </a:r>
            <a:r>
              <a:rPr spc="-4"/>
              <a:t> </a:t>
            </a:r>
            <a:r>
              <a:rPr spc="-9"/>
              <a:t>role-</a:t>
            </a:r>
            <a:r>
              <a:t>based</a:t>
            </a:r>
            <a:r>
              <a:rPr spc="-4"/>
              <a:t> </a:t>
            </a:r>
            <a:r>
              <a:rPr spc="-19"/>
              <a:t>login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System</a:t>
            </a:r>
            <a:r>
              <a:rPr spc="-100"/>
              <a:t> Modules:-</a:t>
            </a:r>
          </a:p>
        </p:txBody>
      </p:sp>
      <p:sp>
        <p:nvSpPr>
          <p:cNvPr id="134" name="object 3"/>
          <p:cNvSpPr txBox="1"/>
          <p:nvPr/>
        </p:nvSpPr>
        <p:spPr>
          <a:xfrm>
            <a:off x="859995" y="894507"/>
            <a:ext cx="232092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000">
                <a:latin typeface="Verdana"/>
                <a:ea typeface="Verdana"/>
                <a:cs typeface="Verdana"/>
                <a:sym typeface="Verdana"/>
              </a:defRPr>
            </a:pPr>
            <a:r>
              <a:t>Therapist</a:t>
            </a:r>
            <a:r>
              <a:rPr spc="-90"/>
              <a:t> </a:t>
            </a:r>
            <a:r>
              <a:rPr spc="-9"/>
              <a:t>Portal</a:t>
            </a:r>
          </a:p>
        </p:txBody>
      </p:sp>
      <p:sp>
        <p:nvSpPr>
          <p:cNvPr id="135" name="object 4"/>
          <p:cNvSpPr txBox="1"/>
          <p:nvPr/>
        </p:nvSpPr>
        <p:spPr>
          <a:xfrm>
            <a:off x="781859" y="1178146"/>
            <a:ext cx="114936" cy="87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300"/>
              </a:lnSpc>
              <a:spcBef>
                <a:spcPts val="100"/>
              </a:spcBef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  <a:p>
            <a:pPr indent="12700">
              <a:lnSpc>
                <a:spcPts val="2300"/>
              </a:lnSpc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  <a:p>
            <a:pPr indent="12700">
              <a:lnSpc>
                <a:spcPts val="2300"/>
              </a:lnSpc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</p:txBody>
      </p:sp>
      <p:sp>
        <p:nvSpPr>
          <p:cNvPr id="136" name="object 5"/>
          <p:cNvSpPr txBox="1"/>
          <p:nvPr/>
        </p:nvSpPr>
        <p:spPr>
          <a:xfrm>
            <a:off x="1162859" y="1206926"/>
            <a:ext cx="4184653" cy="87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2300"/>
              </a:lnSpc>
              <a:spcBef>
                <a:spcPts val="200"/>
              </a:spcBef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Create</a:t>
            </a:r>
            <a:r>
              <a:rPr spc="-30"/>
              <a:t> </a:t>
            </a:r>
            <a:r>
              <a:t>&amp;</a:t>
            </a:r>
            <a:r>
              <a:rPr spc="-30"/>
              <a:t> </a:t>
            </a:r>
            <a:r>
              <a:t>assign</a:t>
            </a:r>
            <a:r>
              <a:rPr spc="-30"/>
              <a:t> </a:t>
            </a:r>
            <a:r>
              <a:t>training</a:t>
            </a:r>
            <a:r>
              <a:rPr spc="-30"/>
              <a:t> </a:t>
            </a:r>
            <a:r>
              <a:rPr spc="-9"/>
              <a:t>plans </a:t>
            </a:r>
            <a:r>
              <a:t>Remote</a:t>
            </a:r>
            <a:r>
              <a:rPr spc="-45"/>
              <a:t> </a:t>
            </a:r>
            <a:r>
              <a:t>monitoring</a:t>
            </a:r>
            <a:r>
              <a:rPr spc="-45"/>
              <a:t> </a:t>
            </a:r>
            <a:r>
              <a:t>of</a:t>
            </a:r>
            <a:r>
              <a:rPr spc="-45"/>
              <a:t> </a:t>
            </a:r>
            <a:r>
              <a:rPr spc="-9"/>
              <a:t>progress </a:t>
            </a:r>
            <a:r>
              <a:t>Generate</a:t>
            </a:r>
            <a:r>
              <a:rPr spc="-25"/>
              <a:t> </a:t>
            </a:r>
            <a:r>
              <a:t>reports</a:t>
            </a:r>
            <a:r>
              <a:rPr spc="-25"/>
              <a:t> </a:t>
            </a:r>
            <a:r>
              <a:t>&amp;</a:t>
            </a:r>
            <a:r>
              <a:rPr spc="-19"/>
              <a:t> </a:t>
            </a:r>
            <a:r>
              <a:rPr spc="-9"/>
              <a:t>assessments</a:t>
            </a:r>
          </a:p>
        </p:txBody>
      </p:sp>
      <p:sp>
        <p:nvSpPr>
          <p:cNvPr id="137" name="object 6"/>
          <p:cNvSpPr txBox="1"/>
          <p:nvPr/>
        </p:nvSpPr>
        <p:spPr>
          <a:xfrm>
            <a:off x="781859" y="2073068"/>
            <a:ext cx="4189733" cy="579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3065" indent="-380365">
              <a:lnSpc>
                <a:spcPts val="2300"/>
              </a:lnSpc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Communicate</a:t>
            </a:r>
            <a:r>
              <a:rPr spc="-50"/>
              <a:t> </a:t>
            </a:r>
            <a:r>
              <a:t>with</a:t>
            </a:r>
            <a:r>
              <a:rPr spc="-45"/>
              <a:t> </a:t>
            </a:r>
            <a:r>
              <a:rPr spc="-9"/>
              <a:t>caregivers</a:t>
            </a:r>
          </a:p>
          <a:p>
            <a:pPr indent="12700">
              <a:lnSpc>
                <a:spcPts val="2300"/>
              </a:lnSpc>
              <a:defRPr b="1" sz="2000">
                <a:latin typeface="Verdana"/>
                <a:ea typeface="Verdana"/>
                <a:cs typeface="Verdana"/>
                <a:sym typeface="Verdana"/>
              </a:defRPr>
            </a:pPr>
            <a:r>
              <a:t>Adaptive</a:t>
            </a:r>
            <a:r>
              <a:rPr spc="-85"/>
              <a:t> </a:t>
            </a:r>
            <a:r>
              <a:t>Learning</a:t>
            </a:r>
            <a:r>
              <a:rPr spc="-85"/>
              <a:t> </a:t>
            </a:r>
            <a:r>
              <a:rPr spc="-9"/>
              <a:t>Engine</a:t>
            </a:r>
          </a:p>
        </p:txBody>
      </p:sp>
      <p:sp>
        <p:nvSpPr>
          <p:cNvPr id="138" name="object 7"/>
          <p:cNvSpPr txBox="1"/>
          <p:nvPr/>
        </p:nvSpPr>
        <p:spPr>
          <a:xfrm>
            <a:off x="781859" y="2651347"/>
            <a:ext cx="114936" cy="57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300"/>
              </a:lnSpc>
              <a:spcBef>
                <a:spcPts val="100"/>
              </a:spcBef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  <a:p>
            <a:pPr indent="12700">
              <a:lnSpc>
                <a:spcPts val="2300"/>
              </a:lnSpc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</p:txBody>
      </p:sp>
      <p:sp>
        <p:nvSpPr>
          <p:cNvPr id="139" name="object 8"/>
          <p:cNvSpPr txBox="1"/>
          <p:nvPr/>
        </p:nvSpPr>
        <p:spPr>
          <a:xfrm>
            <a:off x="1162861" y="2680125"/>
            <a:ext cx="4386580" cy="579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2300"/>
              </a:lnSpc>
              <a:spcBef>
                <a:spcPts val="200"/>
              </a:spcBef>
              <a:defRPr spc="-39" sz="2000">
                <a:latin typeface="Verdana"/>
                <a:ea typeface="Verdana"/>
                <a:cs typeface="Verdana"/>
                <a:sym typeface="Verdana"/>
              </a:defRPr>
            </a:pPr>
            <a:r>
              <a:t>AI/ML-</a:t>
            </a:r>
            <a:r>
              <a:rPr spc="0"/>
              <a:t>driven</a:t>
            </a:r>
            <a:r>
              <a:rPr spc="-35"/>
              <a:t> </a:t>
            </a:r>
            <a:r>
              <a:rPr spc="0"/>
              <a:t>difficulty</a:t>
            </a:r>
            <a:r>
              <a:rPr spc="-35"/>
              <a:t> </a:t>
            </a:r>
            <a:r>
              <a:rPr spc="-9"/>
              <a:t>adjustment </a:t>
            </a:r>
            <a:r>
              <a:rPr spc="0"/>
              <a:t>Predicts</a:t>
            </a:r>
            <a:r>
              <a:rPr spc="-19"/>
              <a:t> </a:t>
            </a:r>
            <a:r>
              <a:rPr spc="0"/>
              <a:t>next</a:t>
            </a:r>
            <a:r>
              <a:rPr spc="-15"/>
              <a:t> </a:t>
            </a:r>
            <a:r>
              <a:rPr spc="-9"/>
              <a:t>exercises</a:t>
            </a:r>
          </a:p>
        </p:txBody>
      </p:sp>
      <p:sp>
        <p:nvSpPr>
          <p:cNvPr id="140" name="object 9"/>
          <p:cNvSpPr txBox="1"/>
          <p:nvPr/>
        </p:nvSpPr>
        <p:spPr>
          <a:xfrm>
            <a:off x="781861" y="3251627"/>
            <a:ext cx="4813935" cy="233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3065" indent="-380365">
              <a:lnSpc>
                <a:spcPts val="2300"/>
              </a:lnSpc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Logs</a:t>
            </a:r>
            <a:r>
              <a:rPr spc="-19"/>
              <a:t> </a:t>
            </a:r>
            <a:r>
              <a:t>&amp;</a:t>
            </a:r>
            <a:r>
              <a:rPr spc="-15"/>
              <a:t> </a:t>
            </a:r>
            <a:r>
              <a:t>analyzes</a:t>
            </a:r>
            <a:r>
              <a:rPr spc="-19"/>
              <a:t> </a:t>
            </a:r>
            <a:r>
              <a:t>performance</a:t>
            </a:r>
            <a:r>
              <a:rPr spc="-15"/>
              <a:t> </a:t>
            </a:r>
            <a:r>
              <a:rPr spc="-19"/>
              <a:t>data</a:t>
            </a:r>
          </a:p>
          <a:p>
            <a:pPr indent="12700">
              <a:lnSpc>
                <a:spcPts val="2300"/>
              </a:lnSpc>
              <a:defRPr b="1" sz="2000">
                <a:latin typeface="Verdana"/>
                <a:ea typeface="Verdana"/>
                <a:cs typeface="Verdana"/>
                <a:sym typeface="Verdana"/>
              </a:defRPr>
            </a:pPr>
            <a:r>
              <a:t>Analytics</a:t>
            </a:r>
            <a:r>
              <a:rPr spc="-60"/>
              <a:t> </a:t>
            </a:r>
            <a:r>
              <a:t>&amp;</a:t>
            </a:r>
            <a:r>
              <a:rPr spc="-55"/>
              <a:t> </a:t>
            </a:r>
            <a:r>
              <a:t>Reporting</a:t>
            </a:r>
            <a:r>
              <a:rPr spc="-55"/>
              <a:t> </a:t>
            </a:r>
            <a:r>
              <a:rPr spc="-9"/>
              <a:t>Dashboard</a:t>
            </a:r>
          </a:p>
          <a:p>
            <a:pPr marL="393065" indent="-380365">
              <a:lnSpc>
                <a:spcPts val="2300"/>
              </a:lnSpc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Progress</a:t>
            </a:r>
            <a:r>
              <a:rPr spc="-19"/>
              <a:t> </a:t>
            </a:r>
            <a:r>
              <a:t>trends:</a:t>
            </a:r>
            <a:r>
              <a:rPr spc="-15"/>
              <a:t> </a:t>
            </a:r>
            <a:r>
              <a:t>charts</a:t>
            </a:r>
            <a:r>
              <a:rPr spc="-19"/>
              <a:t> </a:t>
            </a:r>
            <a:r>
              <a:t>&amp;</a:t>
            </a:r>
            <a:r>
              <a:rPr spc="-15"/>
              <a:t> </a:t>
            </a:r>
            <a:r>
              <a:rPr spc="-9"/>
              <a:t>graphs</a:t>
            </a:r>
          </a:p>
          <a:p>
            <a:pPr marL="393065" indent="-380365">
              <a:lnSpc>
                <a:spcPts val="2300"/>
              </a:lnSpc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Cognitive</a:t>
            </a:r>
            <a:r>
              <a:rPr spc="-65"/>
              <a:t> </a:t>
            </a:r>
            <a:r>
              <a:t>skill</a:t>
            </a:r>
            <a:r>
              <a:rPr spc="-60"/>
              <a:t> </a:t>
            </a:r>
            <a:r>
              <a:rPr spc="-9"/>
              <a:t>analysis</a:t>
            </a:r>
          </a:p>
          <a:p>
            <a:pPr marL="393065" indent="-380365">
              <a:lnSpc>
                <a:spcPts val="2300"/>
              </a:lnSpc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Alerts</a:t>
            </a:r>
            <a:r>
              <a:rPr spc="-4"/>
              <a:t> </a:t>
            </a:r>
            <a:r>
              <a:t>&amp;</a:t>
            </a:r>
            <a:r>
              <a:rPr spc="-4"/>
              <a:t> </a:t>
            </a:r>
            <a:r>
              <a:rPr spc="-9"/>
              <a:t>reminders</a:t>
            </a:r>
          </a:p>
          <a:p>
            <a:pPr indent="12700">
              <a:lnSpc>
                <a:spcPts val="2300"/>
              </a:lnSpc>
              <a:defRPr b="1" sz="2000">
                <a:latin typeface="Verdana"/>
                <a:ea typeface="Verdana"/>
                <a:cs typeface="Verdana"/>
                <a:sym typeface="Verdana"/>
              </a:defRPr>
            </a:pPr>
            <a:r>
              <a:t>Security</a:t>
            </a:r>
            <a:r>
              <a:rPr spc="-45"/>
              <a:t> </a:t>
            </a:r>
            <a:r>
              <a:t>&amp;</a:t>
            </a:r>
            <a:r>
              <a:rPr spc="-45"/>
              <a:t> </a:t>
            </a:r>
            <a:r>
              <a:t>Data</a:t>
            </a:r>
            <a:r>
              <a:rPr spc="-39"/>
              <a:t> </a:t>
            </a:r>
            <a:r>
              <a:rPr spc="-9"/>
              <a:t>Management</a:t>
            </a:r>
          </a:p>
          <a:p>
            <a:pPr marL="393065" indent="-380365">
              <a:lnSpc>
                <a:spcPts val="2300"/>
              </a:lnSpc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OAuth2.0</a:t>
            </a:r>
            <a:r>
              <a:rPr spc="-30"/>
              <a:t> </a:t>
            </a:r>
            <a:r>
              <a:t>/</a:t>
            </a:r>
            <a:r>
              <a:rPr spc="-30"/>
              <a:t> </a:t>
            </a:r>
            <a:r>
              <a:t>JWT</a:t>
            </a:r>
            <a:r>
              <a:rPr spc="-30"/>
              <a:t> </a:t>
            </a:r>
            <a:r>
              <a:rPr spc="-9"/>
              <a:t>authentication</a:t>
            </a:r>
          </a:p>
          <a:p>
            <a:pPr marL="393065" indent="-380365">
              <a:lnSpc>
                <a:spcPts val="2300"/>
              </a:lnSpc>
              <a:buSzPct val="100000"/>
              <a:buFont typeface="Arial"/>
              <a:buChar char="•"/>
              <a:tabLst>
                <a:tab pos="381000" algn="l"/>
              </a:tabLst>
              <a:defRPr spc="-9" sz="2000">
                <a:latin typeface="Verdana"/>
                <a:ea typeface="Verdana"/>
                <a:cs typeface="Verdana"/>
                <a:sym typeface="Verdana"/>
              </a:defRPr>
            </a:pPr>
            <a:r>
              <a:t>End-to-</a:t>
            </a:r>
            <a:r>
              <a:rPr spc="0"/>
              <a:t>end</a:t>
            </a:r>
            <a:r>
              <a:rPr spc="15"/>
              <a:t> </a:t>
            </a:r>
            <a:r>
              <a:t>encryption</a:t>
            </a:r>
          </a:p>
        </p:txBody>
      </p:sp>
      <p:sp>
        <p:nvSpPr>
          <p:cNvPr id="141" name="object 10"/>
          <p:cNvSpPr txBox="1"/>
          <p:nvPr/>
        </p:nvSpPr>
        <p:spPr>
          <a:xfrm>
            <a:off x="781859" y="5597747"/>
            <a:ext cx="114936" cy="57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300"/>
              </a:lnSpc>
              <a:spcBef>
                <a:spcPts val="100"/>
              </a:spcBef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  <a:p>
            <a:pPr indent="12700">
              <a:lnSpc>
                <a:spcPts val="2300"/>
              </a:lnSpc>
              <a:defRPr spc="-50" sz="20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</p:txBody>
      </p:sp>
      <p:sp>
        <p:nvSpPr>
          <p:cNvPr id="142" name="object 11"/>
          <p:cNvSpPr txBox="1"/>
          <p:nvPr/>
        </p:nvSpPr>
        <p:spPr>
          <a:xfrm>
            <a:off x="1162859" y="5626527"/>
            <a:ext cx="3549653" cy="579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2300"/>
              </a:lnSpc>
              <a:spcBef>
                <a:spcPts val="200"/>
              </a:spcBef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HIPAA/GDPR</a:t>
            </a:r>
            <a:r>
              <a:rPr spc="-65"/>
              <a:t> </a:t>
            </a:r>
            <a:r>
              <a:rPr spc="-9"/>
              <a:t>compliance </a:t>
            </a:r>
            <a:r>
              <a:t>Cloud</a:t>
            </a:r>
            <a:r>
              <a:rPr spc="-39"/>
              <a:t> </a:t>
            </a:r>
            <a:r>
              <a:t>storage</a:t>
            </a:r>
            <a:r>
              <a:rPr spc="-35"/>
              <a:t> </a:t>
            </a:r>
            <a:r>
              <a:t>with</a:t>
            </a:r>
            <a:r>
              <a:rPr spc="-35"/>
              <a:t> </a:t>
            </a:r>
            <a:r>
              <a:rPr spc="-9"/>
              <a:t>backups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88900">
              <a:spcBef>
                <a:spcPts val="1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Architectural</a:t>
            </a:r>
            <a:r>
              <a:rPr spc="-100"/>
              <a:t> Diagram:-</a:t>
            </a:r>
          </a:p>
        </p:txBody>
      </p:sp>
      <p:pic>
        <p:nvPicPr>
          <p:cNvPr id="1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5419" y="972248"/>
            <a:ext cx="3632890" cy="5449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</a:pPr>
            <a:r>
              <a:t>Timeline</a:t>
            </a:r>
            <a:r>
              <a:rPr spc="-100"/>
              <a:t> </a:t>
            </a:r>
            <a:r>
              <a:t>of</a:t>
            </a:r>
            <a:r>
              <a:rPr spc="-100"/>
              <a:t> </a:t>
            </a:r>
            <a:r>
              <a:t>the</a:t>
            </a:r>
            <a:r>
              <a:rPr spc="-100"/>
              <a:t> </a:t>
            </a:r>
            <a:r>
              <a:t>Project</a:t>
            </a:r>
            <a:r>
              <a:rPr spc="-100"/>
              <a:t> </a:t>
            </a:r>
            <a:r>
              <a:t>(Gantt</a:t>
            </a:r>
            <a:r>
              <a:rPr spc="-100"/>
              <a:t> Chart):-</a:t>
            </a:r>
          </a:p>
        </p:txBody>
      </p:sp>
      <p:pic>
        <p:nvPicPr>
          <p:cNvPr id="148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451" y="1203231"/>
            <a:ext cx="9516737" cy="4517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/>
          <p:nvPr>
            <p:ph type="title"/>
          </p:nvPr>
        </p:nvSpPr>
        <p:spPr>
          <a:xfrm>
            <a:off x="812800" y="274638"/>
            <a:ext cx="10668000" cy="487502"/>
          </a:xfrm>
          <a:prstGeom prst="rect">
            <a:avLst/>
          </a:prstGeom>
        </p:spPr>
        <p:txBody>
          <a:bodyPr/>
          <a:lstStyle>
            <a:lvl1pPr defTabSz="850391">
              <a:defRPr sz="2600"/>
            </a:lvl1pPr>
          </a:lstStyle>
          <a:p>
            <a:pPr/>
            <a:r>
              <a:t>FRONT END </a:t>
            </a:r>
          </a:p>
        </p:txBody>
      </p:sp>
      <p:pic>
        <p:nvPicPr>
          <p:cNvPr id="151" name="Screenshot 2025-09-26 at 11.18.08 AM.png" descr="Screenshot 2025-09-26 at 11.18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452" y="847918"/>
            <a:ext cx="8905095" cy="579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812800" y="274638"/>
            <a:ext cx="10668000" cy="487502"/>
          </a:xfrm>
          <a:prstGeom prst="rect">
            <a:avLst/>
          </a:prstGeom>
        </p:spPr>
        <p:txBody>
          <a:bodyPr/>
          <a:lstStyle>
            <a:lvl1pPr defTabSz="850391">
              <a:defRPr sz="2600"/>
            </a:lvl1pPr>
          </a:lstStyle>
          <a:p>
            <a:pPr/>
            <a:r>
              <a:t>FRONT END </a:t>
            </a:r>
          </a:p>
        </p:txBody>
      </p:sp>
      <p:pic>
        <p:nvPicPr>
          <p:cNvPr id="154" name="Screenshot 2025-09-26 at 11.18.17 AM.png" descr="Screenshot 2025-09-26 at 11.18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425" y="788284"/>
            <a:ext cx="8838750" cy="5748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>
            <a:lvl1pPr>
              <a:spcBef>
                <a:spcPts val="100"/>
              </a:spcBef>
              <a:defRPr spc="-100"/>
            </a:lvl1pPr>
          </a:lstStyle>
          <a:p>
            <a:pPr/>
            <a:r>
              <a:t>Content:-</a:t>
            </a:r>
          </a:p>
        </p:txBody>
      </p:sp>
      <p:sp>
        <p:nvSpPr>
          <p:cNvPr id="95" name="object 3"/>
          <p:cNvSpPr txBox="1"/>
          <p:nvPr/>
        </p:nvSpPr>
        <p:spPr>
          <a:xfrm>
            <a:off x="824199" y="1374229"/>
            <a:ext cx="4763135" cy="300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4965" indent="-342265">
              <a:spcBef>
                <a:spcPts val="1200"/>
              </a:spcBef>
              <a:buSzPct val="100000"/>
              <a:buFont typeface="Arial"/>
              <a:buChar char="•"/>
              <a:tabLst>
                <a:tab pos="342900" algn="l"/>
              </a:tabLst>
              <a:defRPr sz="1700">
                <a:latin typeface="Cambria"/>
                <a:ea typeface="Cambria"/>
                <a:cs typeface="Cambria"/>
                <a:sym typeface="Cambria"/>
              </a:defRPr>
            </a:pPr>
            <a:r>
              <a:t>Problem</a:t>
            </a:r>
            <a:r>
              <a:rPr spc="-45"/>
              <a:t> </a:t>
            </a:r>
            <a:r>
              <a:rPr spc="-10"/>
              <a:t>Statement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pc="-10" sz="1700">
                <a:latin typeface="Cambria"/>
                <a:ea typeface="Cambria"/>
                <a:cs typeface="Cambria"/>
                <a:sym typeface="Cambria"/>
              </a:defRPr>
            </a:pPr>
            <a:r>
              <a:t>Objectives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z="1700">
                <a:latin typeface="Cambria"/>
                <a:ea typeface="Cambria"/>
                <a:cs typeface="Cambria"/>
                <a:sym typeface="Cambria"/>
              </a:defRPr>
            </a:pPr>
            <a:r>
              <a:t>Background</a:t>
            </a:r>
            <a:r>
              <a:rPr spc="-40"/>
              <a:t> </a:t>
            </a:r>
            <a:r>
              <a:t>and</a:t>
            </a:r>
            <a:r>
              <a:rPr spc="-40"/>
              <a:t> </a:t>
            </a:r>
            <a:r>
              <a:t>Related</a:t>
            </a:r>
            <a:r>
              <a:rPr spc="-40"/>
              <a:t> </a:t>
            </a:r>
            <a:r>
              <a:t>work</a:t>
            </a:r>
            <a:r>
              <a:rPr spc="-40"/>
              <a:t> </a:t>
            </a:r>
            <a:r>
              <a:t>for</a:t>
            </a:r>
            <a:r>
              <a:rPr spc="-34"/>
              <a:t> </a:t>
            </a:r>
            <a:r>
              <a:t>title</a:t>
            </a:r>
            <a:r>
              <a:rPr spc="-40"/>
              <a:t> </a:t>
            </a:r>
            <a:r>
              <a:rPr spc="-10"/>
              <a:t>Selection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pc="-10" sz="1700">
                <a:latin typeface="Cambria"/>
                <a:ea typeface="Cambria"/>
                <a:cs typeface="Cambria"/>
                <a:sym typeface="Cambria"/>
              </a:defRPr>
            </a:pPr>
            <a:r>
              <a:t>Analysis</a:t>
            </a:r>
            <a:r>
              <a:rPr spc="-25"/>
              <a:t> </a:t>
            </a:r>
            <a:r>
              <a:rPr spc="0"/>
              <a:t>of</a:t>
            </a:r>
            <a:r>
              <a:rPr spc="-25"/>
              <a:t> </a:t>
            </a:r>
            <a:r>
              <a:rPr spc="0"/>
              <a:t>Problem</a:t>
            </a:r>
            <a:r>
              <a:rPr spc="-25"/>
              <a:t> </a:t>
            </a:r>
            <a:r>
              <a:t>Statement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z="1700">
                <a:latin typeface="Cambria"/>
                <a:ea typeface="Cambria"/>
                <a:cs typeface="Cambria"/>
                <a:sym typeface="Cambria"/>
              </a:defRPr>
            </a:pPr>
            <a:r>
              <a:t>Innovation</a:t>
            </a:r>
            <a:r>
              <a:rPr spc="-50"/>
              <a:t> </a:t>
            </a:r>
            <a:r>
              <a:t>or</a:t>
            </a:r>
            <a:r>
              <a:rPr spc="-45"/>
              <a:t> </a:t>
            </a:r>
            <a:r>
              <a:rPr spc="-10"/>
              <a:t>Novel</a:t>
            </a:r>
            <a:r>
              <a:rPr spc="-45"/>
              <a:t> </a:t>
            </a:r>
            <a:r>
              <a:rPr spc="-10"/>
              <a:t>Contributions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pc="-10" sz="1700">
                <a:latin typeface="Cambria"/>
                <a:ea typeface="Cambria"/>
                <a:cs typeface="Cambria"/>
                <a:sym typeface="Cambria"/>
              </a:defRPr>
            </a:pPr>
            <a:r>
              <a:t>Git-</a:t>
            </a:r>
            <a:r>
              <a:rPr spc="0"/>
              <a:t>hub</a:t>
            </a:r>
            <a:r>
              <a:rPr spc="15"/>
              <a:t> </a:t>
            </a:r>
            <a:r>
              <a:rPr spc="-20"/>
              <a:t>Link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z="1700">
                <a:latin typeface="Cambria"/>
                <a:ea typeface="Cambria"/>
                <a:cs typeface="Cambria"/>
                <a:sym typeface="Cambria"/>
              </a:defRPr>
            </a:pPr>
            <a:r>
              <a:t>Timeline</a:t>
            </a:r>
            <a:r>
              <a:rPr spc="-25"/>
              <a:t> </a:t>
            </a:r>
            <a:r>
              <a:t>of</a:t>
            </a:r>
            <a:r>
              <a:rPr spc="-20"/>
              <a:t> </a:t>
            </a:r>
            <a:r>
              <a:t>the</a:t>
            </a:r>
            <a:r>
              <a:rPr spc="-20"/>
              <a:t> </a:t>
            </a:r>
            <a:r>
              <a:rPr spc="-10"/>
              <a:t>Project</a:t>
            </a:r>
          </a:p>
          <a:p>
            <a:pPr marL="354965" indent="-342265">
              <a:spcBef>
                <a:spcPts val="1100"/>
              </a:spcBef>
              <a:buSzPct val="100000"/>
              <a:buFont typeface="Arial"/>
              <a:buChar char="•"/>
              <a:tabLst>
                <a:tab pos="342900" algn="l"/>
              </a:tabLst>
              <a:defRPr spc="-10" sz="1700">
                <a:latin typeface="Cambria"/>
                <a:ea typeface="Cambria"/>
                <a:cs typeface="Cambria"/>
                <a:sym typeface="Cambria"/>
              </a:defRPr>
            </a:pPr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>
            <p:ph type="title"/>
          </p:nvPr>
        </p:nvSpPr>
        <p:spPr>
          <a:xfrm>
            <a:off x="812800" y="274638"/>
            <a:ext cx="10668000" cy="487502"/>
          </a:xfrm>
          <a:prstGeom prst="rect">
            <a:avLst/>
          </a:prstGeom>
        </p:spPr>
        <p:txBody>
          <a:bodyPr/>
          <a:lstStyle>
            <a:lvl1pPr defTabSz="850391">
              <a:defRPr sz="2600"/>
            </a:lvl1pPr>
          </a:lstStyle>
          <a:p>
            <a:pPr/>
            <a:r>
              <a:t>FRONT END </a:t>
            </a:r>
          </a:p>
        </p:txBody>
      </p:sp>
      <p:pic>
        <p:nvPicPr>
          <p:cNvPr id="157" name="Screenshot 2025-09-26 at 11.19.58 AM.png" descr="Screenshot 2025-09-26 at 11.19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357" y="857430"/>
            <a:ext cx="8885285" cy="5778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ONT END"/>
          <p:cNvSpPr txBox="1"/>
          <p:nvPr/>
        </p:nvSpPr>
        <p:spPr>
          <a:xfrm>
            <a:off x="830275" y="359455"/>
            <a:ext cx="2541595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800">
                <a:solidFill>
                  <a:srgbClr val="17365D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FRONT END </a:t>
            </a:r>
          </a:p>
        </p:txBody>
      </p:sp>
      <p:pic>
        <p:nvPicPr>
          <p:cNvPr id="160" name="Screenshot 2025-09-26 at 11.20.26 AM.png" descr="Screenshot 2025-09-26 at 11.20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870" y="976964"/>
            <a:ext cx="8694259" cy="5654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 spc="-100"/>
            </a:pPr>
            <a:r>
              <a:t>References </a:t>
            </a:r>
            <a:r>
              <a:rPr spc="0"/>
              <a:t>(IEEE</a:t>
            </a:r>
            <a:r>
              <a:t> </a:t>
            </a:r>
            <a:r>
              <a:rPr spc="0"/>
              <a:t>Paper</a:t>
            </a:r>
            <a:r>
              <a:t> format):-</a:t>
            </a:r>
          </a:p>
        </p:txBody>
      </p:sp>
      <p:sp>
        <p:nvSpPr>
          <p:cNvPr id="163" name="object 3"/>
          <p:cNvSpPr txBox="1"/>
          <p:nvPr/>
        </p:nvSpPr>
        <p:spPr>
          <a:xfrm>
            <a:off x="922000" y="1180965"/>
            <a:ext cx="106047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164" name="object 4"/>
          <p:cNvSpPr txBox="1"/>
          <p:nvPr/>
        </p:nvSpPr>
        <p:spPr>
          <a:xfrm>
            <a:off x="1302997" y="1218809"/>
            <a:ext cx="9945373" cy="723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900"/>
              </a:lnSpc>
              <a:spcBef>
                <a:spcPts val="3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[1]</a:t>
            </a:r>
            <a:r>
              <a:rPr spc="-45"/>
              <a:t> </a:t>
            </a:r>
            <a:r>
              <a:t>S.</a:t>
            </a:r>
            <a:r>
              <a:rPr spc="-40"/>
              <a:t> </a:t>
            </a:r>
            <a:r>
              <a:t>Aral</a:t>
            </a:r>
            <a:r>
              <a:rPr spc="-45"/>
              <a:t> </a:t>
            </a:r>
            <a:r>
              <a:t>and</a:t>
            </a:r>
            <a:r>
              <a:rPr spc="-40"/>
              <a:t> </a:t>
            </a:r>
            <a:r>
              <a:t>L.</a:t>
            </a:r>
            <a:r>
              <a:rPr spc="-40"/>
              <a:t> </a:t>
            </a:r>
            <a:r>
              <a:rPr spc="-120"/>
              <a:t>F.</a:t>
            </a:r>
            <a:r>
              <a:rPr spc="-40"/>
              <a:t> </a:t>
            </a:r>
            <a:r>
              <a:t>Stambaugh,</a:t>
            </a:r>
            <a:r>
              <a:rPr spc="-40"/>
              <a:t> </a:t>
            </a:r>
            <a:r>
              <a:t>“The</a:t>
            </a:r>
            <a:r>
              <a:rPr spc="-45"/>
              <a:t> </a:t>
            </a:r>
            <a:r>
              <a:t>effectiveness</a:t>
            </a:r>
            <a:r>
              <a:rPr spc="-40"/>
              <a:t> </a:t>
            </a:r>
            <a:r>
              <a:t>of</a:t>
            </a:r>
            <a:r>
              <a:rPr spc="-40"/>
              <a:t> </a:t>
            </a:r>
            <a:r>
              <a:t>computerized</a:t>
            </a:r>
            <a:r>
              <a:rPr spc="-45"/>
              <a:t> </a:t>
            </a:r>
            <a:r>
              <a:t>cognitive</a:t>
            </a:r>
            <a:r>
              <a:rPr spc="-40"/>
              <a:t> </a:t>
            </a:r>
            <a:r>
              <a:rPr spc="-10"/>
              <a:t>training </a:t>
            </a:r>
            <a:r>
              <a:t>in</a:t>
            </a:r>
            <a:r>
              <a:rPr spc="-40"/>
              <a:t> </a:t>
            </a:r>
            <a:r>
              <a:t>children</a:t>
            </a:r>
            <a:r>
              <a:rPr spc="-34"/>
              <a:t> </a:t>
            </a:r>
            <a:r>
              <a:t>with</a:t>
            </a:r>
            <a:r>
              <a:rPr spc="-40"/>
              <a:t> </a:t>
            </a:r>
            <a:r>
              <a:t>disabilities:</a:t>
            </a:r>
            <a:r>
              <a:rPr spc="-34"/>
              <a:t> </a:t>
            </a:r>
            <a:r>
              <a:t>A</a:t>
            </a:r>
            <a:r>
              <a:rPr spc="-34"/>
              <a:t> </a:t>
            </a:r>
            <a:r>
              <a:rPr spc="-10"/>
              <a:t>meta-analysis,”</a:t>
            </a:r>
            <a:r>
              <a:rPr spc="-40"/>
              <a:t> </a:t>
            </a:r>
            <a:r>
              <a:rPr i="1"/>
              <a:t>J.</a:t>
            </a:r>
            <a:r>
              <a:rPr i="1" spc="-34"/>
              <a:t> </a:t>
            </a:r>
            <a:r>
              <a:rPr i="1"/>
              <a:t>Cogn.</a:t>
            </a:r>
            <a:r>
              <a:rPr i="1" spc="-34"/>
              <a:t> </a:t>
            </a:r>
            <a:r>
              <a:rPr i="1"/>
              <a:t>Educ.</a:t>
            </a:r>
            <a:r>
              <a:rPr i="1" spc="-40"/>
              <a:t> </a:t>
            </a:r>
            <a:r>
              <a:rPr i="1"/>
              <a:t>Psychol.</a:t>
            </a:r>
            <a:r>
              <a:t>,</a:t>
            </a:r>
            <a:r>
              <a:rPr spc="-34"/>
              <a:t> </a:t>
            </a:r>
            <a:r>
              <a:t>vol.</a:t>
            </a:r>
            <a:r>
              <a:rPr spc="-34"/>
              <a:t> </a:t>
            </a:r>
            <a:r>
              <a:t>18,</a:t>
            </a:r>
            <a:r>
              <a:rPr spc="-40"/>
              <a:t> </a:t>
            </a:r>
            <a:r>
              <a:t>no.</a:t>
            </a:r>
            <a:r>
              <a:rPr spc="-34"/>
              <a:t> </a:t>
            </a:r>
            <a:r>
              <a:rPr spc="-25"/>
              <a:t>3,</a:t>
            </a:r>
          </a:p>
          <a:p>
            <a:pPr indent="12700">
              <a:lnSpc>
                <a:spcPts val="1900"/>
              </a:lnSpc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pp.</a:t>
            </a:r>
            <a:r>
              <a:rPr spc="-85"/>
              <a:t> </a:t>
            </a:r>
            <a:r>
              <a:t>231–245,</a:t>
            </a:r>
            <a:r>
              <a:rPr spc="-80"/>
              <a:t> </a:t>
            </a:r>
            <a:r>
              <a:rPr spc="-20"/>
              <a:t>2019.</a:t>
            </a:r>
          </a:p>
        </p:txBody>
      </p:sp>
      <p:sp>
        <p:nvSpPr>
          <p:cNvPr id="165" name="object 5"/>
          <p:cNvSpPr txBox="1"/>
          <p:nvPr/>
        </p:nvSpPr>
        <p:spPr>
          <a:xfrm>
            <a:off x="922000" y="2311267"/>
            <a:ext cx="10604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166" name="object 6"/>
          <p:cNvSpPr txBox="1"/>
          <p:nvPr/>
        </p:nvSpPr>
        <p:spPr>
          <a:xfrm>
            <a:off x="1302999" y="2349108"/>
            <a:ext cx="10116185" cy="72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900"/>
              </a:lnSpc>
              <a:spcBef>
                <a:spcPts val="3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[2]</a:t>
            </a:r>
            <a:r>
              <a:rPr spc="-45"/>
              <a:t> </a:t>
            </a:r>
            <a:r>
              <a:rPr spc="-110"/>
              <a:t>T.</a:t>
            </a:r>
            <a:r>
              <a:rPr spc="-40"/>
              <a:t> </a:t>
            </a:r>
            <a:r>
              <a:rPr spc="-110"/>
              <a:t>Y.</a:t>
            </a:r>
            <a:r>
              <a:rPr spc="-40"/>
              <a:t> </a:t>
            </a:r>
            <a:r>
              <a:t>Lui</a:t>
            </a:r>
            <a:r>
              <a:rPr spc="-40"/>
              <a:t> </a:t>
            </a:r>
            <a:r>
              <a:t>and</a:t>
            </a:r>
            <a:r>
              <a:rPr spc="-40"/>
              <a:t> </a:t>
            </a:r>
            <a:r>
              <a:t>G.</a:t>
            </a:r>
            <a:r>
              <a:rPr spc="-40"/>
              <a:t> </a:t>
            </a:r>
            <a:r>
              <a:rPr spc="-10"/>
              <a:t>D’Angelo,</a:t>
            </a:r>
            <a:r>
              <a:rPr spc="-40"/>
              <a:t> </a:t>
            </a:r>
            <a:r>
              <a:t>“Using</a:t>
            </a:r>
            <a:r>
              <a:rPr spc="-40"/>
              <a:t> </a:t>
            </a:r>
            <a:r>
              <a:t>gamified</a:t>
            </a:r>
            <a:r>
              <a:rPr spc="-45"/>
              <a:t> </a:t>
            </a:r>
            <a:r>
              <a:t>platforms</a:t>
            </a:r>
            <a:r>
              <a:rPr spc="-40"/>
              <a:t> </a:t>
            </a:r>
            <a:r>
              <a:t>for</a:t>
            </a:r>
            <a:r>
              <a:rPr spc="-40"/>
              <a:t> </a:t>
            </a:r>
            <a:r>
              <a:t>cognitive</a:t>
            </a:r>
            <a:r>
              <a:rPr spc="-40"/>
              <a:t> </a:t>
            </a:r>
            <a:r>
              <a:t>retraining</a:t>
            </a:r>
            <a:r>
              <a:rPr spc="-40"/>
              <a:t> </a:t>
            </a:r>
            <a:r>
              <a:rPr spc="-25"/>
              <a:t>in </a:t>
            </a:r>
            <a:r>
              <a:t>children</a:t>
            </a:r>
            <a:r>
              <a:rPr spc="-40"/>
              <a:t> </a:t>
            </a:r>
            <a:r>
              <a:t>with</a:t>
            </a:r>
            <a:r>
              <a:rPr spc="-40"/>
              <a:t> </a:t>
            </a:r>
            <a:r>
              <a:t>developmental</a:t>
            </a:r>
            <a:r>
              <a:rPr spc="-40"/>
              <a:t> </a:t>
            </a:r>
            <a:r>
              <a:rPr spc="-10"/>
              <a:t>disorders,”</a:t>
            </a:r>
            <a:r>
              <a:rPr spc="-45"/>
              <a:t> </a:t>
            </a:r>
            <a:r>
              <a:rPr i="1"/>
              <a:t>J.</a:t>
            </a:r>
            <a:r>
              <a:rPr i="1" spc="-40"/>
              <a:t> </a:t>
            </a:r>
            <a:r>
              <a:rPr i="1"/>
              <a:t>Autism</a:t>
            </a:r>
            <a:r>
              <a:rPr i="1" spc="-40"/>
              <a:t> </a:t>
            </a:r>
            <a:r>
              <a:rPr i="1"/>
              <a:t>Dev.</a:t>
            </a:r>
            <a:r>
              <a:rPr i="1" spc="-40"/>
              <a:t> </a:t>
            </a:r>
            <a:r>
              <a:rPr i="1"/>
              <a:t>Disord.</a:t>
            </a:r>
            <a:r>
              <a:t>,</a:t>
            </a:r>
            <a:r>
              <a:rPr spc="-40"/>
              <a:t> </a:t>
            </a:r>
            <a:r>
              <a:t>vol.</a:t>
            </a:r>
            <a:r>
              <a:rPr spc="-40"/>
              <a:t> </a:t>
            </a:r>
            <a:r>
              <a:t>50,</a:t>
            </a:r>
            <a:r>
              <a:rPr spc="-40"/>
              <a:t> </a:t>
            </a:r>
            <a:r>
              <a:t>no.</a:t>
            </a:r>
            <a:r>
              <a:rPr spc="-40"/>
              <a:t> </a:t>
            </a:r>
            <a:r>
              <a:t>2,</a:t>
            </a:r>
            <a:r>
              <a:rPr spc="-34"/>
              <a:t> </a:t>
            </a:r>
            <a:r>
              <a:t>pp.</a:t>
            </a:r>
            <a:r>
              <a:rPr spc="-40"/>
              <a:t> </a:t>
            </a:r>
            <a:r>
              <a:rPr spc="-20"/>
              <a:t>450– </a:t>
            </a:r>
            <a:r>
              <a:t>460,</a:t>
            </a:r>
            <a:r>
              <a:rPr spc="-60"/>
              <a:t> </a:t>
            </a:r>
            <a:r>
              <a:rPr spc="-10"/>
              <a:t>2020.</a:t>
            </a:r>
          </a:p>
        </p:txBody>
      </p:sp>
      <p:sp>
        <p:nvSpPr>
          <p:cNvPr id="167" name="object 7"/>
          <p:cNvSpPr txBox="1"/>
          <p:nvPr/>
        </p:nvSpPr>
        <p:spPr>
          <a:xfrm>
            <a:off x="922000" y="3441567"/>
            <a:ext cx="10604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168" name="object 8"/>
          <p:cNvSpPr txBox="1"/>
          <p:nvPr/>
        </p:nvSpPr>
        <p:spPr>
          <a:xfrm>
            <a:off x="1302997" y="3479408"/>
            <a:ext cx="10119998" cy="72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900"/>
              </a:lnSpc>
              <a:spcBef>
                <a:spcPts val="3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[3]</a:t>
            </a:r>
            <a:r>
              <a:rPr spc="-40"/>
              <a:t> </a:t>
            </a:r>
            <a:r>
              <a:t>D.</a:t>
            </a:r>
            <a:r>
              <a:rPr spc="-34"/>
              <a:t> </a:t>
            </a:r>
            <a:r>
              <a:t>Stansbury</a:t>
            </a:r>
            <a:r>
              <a:rPr spc="-40"/>
              <a:t> </a:t>
            </a:r>
            <a:r>
              <a:t>and</a:t>
            </a:r>
            <a:r>
              <a:rPr spc="-34"/>
              <a:t> </a:t>
            </a:r>
            <a:r>
              <a:t>K.</a:t>
            </a:r>
            <a:r>
              <a:rPr spc="-34"/>
              <a:t> </a:t>
            </a:r>
            <a:r>
              <a:t>Holcombe,</a:t>
            </a:r>
            <a:r>
              <a:rPr spc="-40"/>
              <a:t> </a:t>
            </a:r>
            <a:r>
              <a:t>“The</a:t>
            </a:r>
            <a:r>
              <a:rPr spc="-34"/>
              <a:t> </a:t>
            </a:r>
            <a:r>
              <a:t>impact</a:t>
            </a:r>
            <a:r>
              <a:rPr spc="-34"/>
              <a:t> </a:t>
            </a:r>
            <a:r>
              <a:t>of</a:t>
            </a:r>
            <a:r>
              <a:rPr spc="-40"/>
              <a:t> </a:t>
            </a:r>
            <a:r>
              <a:t>interactive</a:t>
            </a:r>
            <a:r>
              <a:rPr spc="-34"/>
              <a:t> </a:t>
            </a:r>
            <a:r>
              <a:t>technology</a:t>
            </a:r>
            <a:r>
              <a:rPr spc="-34"/>
              <a:t> </a:t>
            </a:r>
            <a:r>
              <a:t>on</a:t>
            </a:r>
            <a:r>
              <a:rPr spc="-40"/>
              <a:t> </a:t>
            </a:r>
            <a:r>
              <a:rPr spc="-10"/>
              <a:t>cognitive </a:t>
            </a:r>
            <a:r>
              <a:t>development</a:t>
            </a:r>
            <a:r>
              <a:rPr spc="-45"/>
              <a:t> </a:t>
            </a:r>
            <a:r>
              <a:t>in</a:t>
            </a:r>
            <a:r>
              <a:rPr spc="-45"/>
              <a:t> </a:t>
            </a:r>
            <a:r>
              <a:t>children</a:t>
            </a:r>
            <a:r>
              <a:rPr spc="-40"/>
              <a:t> </a:t>
            </a:r>
            <a:r>
              <a:t>with</a:t>
            </a:r>
            <a:r>
              <a:rPr spc="-45"/>
              <a:t> </a:t>
            </a:r>
            <a:r>
              <a:t>special</a:t>
            </a:r>
            <a:r>
              <a:rPr spc="-40"/>
              <a:t> </a:t>
            </a:r>
            <a:r>
              <a:rPr spc="-20"/>
              <a:t>needs,”</a:t>
            </a:r>
            <a:r>
              <a:rPr spc="-50"/>
              <a:t> </a:t>
            </a:r>
            <a:r>
              <a:rPr i="1"/>
              <a:t>Technol.</a:t>
            </a:r>
            <a:r>
              <a:rPr i="1" spc="-40"/>
              <a:t> </a:t>
            </a:r>
            <a:r>
              <a:rPr i="1"/>
              <a:t>Learn.</a:t>
            </a:r>
            <a:r>
              <a:t>,</a:t>
            </a:r>
            <a:r>
              <a:rPr spc="-45"/>
              <a:t> </a:t>
            </a:r>
            <a:r>
              <a:t>vol.</a:t>
            </a:r>
            <a:r>
              <a:rPr spc="-40"/>
              <a:t> </a:t>
            </a:r>
            <a:r>
              <a:t>45,</a:t>
            </a:r>
            <a:r>
              <a:rPr spc="-45"/>
              <a:t> </a:t>
            </a:r>
            <a:r>
              <a:t>no.</a:t>
            </a:r>
            <a:r>
              <a:rPr spc="-45"/>
              <a:t> </a:t>
            </a:r>
            <a:r>
              <a:t>1,</a:t>
            </a:r>
            <a:r>
              <a:rPr spc="-40"/>
              <a:t> </a:t>
            </a:r>
            <a:r>
              <a:t>pp.</a:t>
            </a:r>
            <a:r>
              <a:rPr spc="-45"/>
              <a:t> </a:t>
            </a:r>
            <a:r>
              <a:rPr spc="-10"/>
              <a:t>70–75, 2018.</a:t>
            </a:r>
          </a:p>
        </p:txBody>
      </p:sp>
      <p:sp>
        <p:nvSpPr>
          <p:cNvPr id="169" name="object 9"/>
          <p:cNvSpPr txBox="1"/>
          <p:nvPr/>
        </p:nvSpPr>
        <p:spPr>
          <a:xfrm>
            <a:off x="922000" y="4571867"/>
            <a:ext cx="10604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170" name="object 10"/>
          <p:cNvSpPr txBox="1"/>
          <p:nvPr/>
        </p:nvSpPr>
        <p:spPr>
          <a:xfrm>
            <a:off x="1302998" y="4609708"/>
            <a:ext cx="9693276" cy="482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900"/>
              </a:lnSpc>
              <a:spcBef>
                <a:spcPts val="300"/>
              </a:spcBef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[4]</a:t>
            </a:r>
            <a:r>
              <a:rPr spc="-30"/>
              <a:t> </a:t>
            </a:r>
            <a:r>
              <a:t>A.</a:t>
            </a:r>
            <a:r>
              <a:rPr spc="-30"/>
              <a:t> </a:t>
            </a:r>
            <a:r>
              <a:t>A.</a:t>
            </a:r>
            <a:r>
              <a:rPr spc="-25"/>
              <a:t> </a:t>
            </a:r>
            <a:r>
              <a:t>Rizzo</a:t>
            </a:r>
            <a:r>
              <a:rPr spc="-30"/>
              <a:t> </a:t>
            </a:r>
            <a:r>
              <a:t>and</a:t>
            </a:r>
            <a:r>
              <a:rPr spc="-25"/>
              <a:t> </a:t>
            </a:r>
            <a:r>
              <a:t>G.</a:t>
            </a:r>
            <a:r>
              <a:rPr spc="-30"/>
              <a:t> </a:t>
            </a:r>
            <a:r>
              <a:t>J.</a:t>
            </a:r>
            <a:r>
              <a:rPr spc="-25"/>
              <a:t> </a:t>
            </a:r>
            <a:r>
              <a:t>Kim,</a:t>
            </a:r>
            <a:r>
              <a:rPr spc="-30"/>
              <a:t> </a:t>
            </a:r>
            <a:r>
              <a:t>“A</a:t>
            </a:r>
            <a:r>
              <a:rPr spc="-25"/>
              <a:t> </a:t>
            </a:r>
            <a:r>
              <a:t>SWOT</a:t>
            </a:r>
            <a:r>
              <a:rPr spc="-30"/>
              <a:t> </a:t>
            </a:r>
            <a:r>
              <a:t>analysis</a:t>
            </a:r>
            <a:r>
              <a:rPr spc="-25"/>
              <a:t> </a:t>
            </a:r>
            <a:r>
              <a:t>of</a:t>
            </a:r>
            <a:r>
              <a:rPr spc="-30"/>
              <a:t> </a:t>
            </a:r>
            <a:r>
              <a:t>the</a:t>
            </a:r>
            <a:r>
              <a:rPr spc="-25"/>
              <a:t> </a:t>
            </a:r>
            <a:r>
              <a:t>field</a:t>
            </a:r>
            <a:r>
              <a:rPr spc="-30"/>
              <a:t> </a:t>
            </a:r>
            <a:r>
              <a:t>of</a:t>
            </a:r>
            <a:r>
              <a:rPr spc="-25"/>
              <a:t> </a:t>
            </a:r>
            <a:r>
              <a:t>virtual</a:t>
            </a:r>
            <a:r>
              <a:rPr spc="-30"/>
              <a:t> </a:t>
            </a:r>
            <a:r>
              <a:rPr spc="-10"/>
              <a:t>reality </a:t>
            </a:r>
            <a:r>
              <a:t>rehabilitation</a:t>
            </a:r>
            <a:r>
              <a:rPr spc="-40"/>
              <a:t> </a:t>
            </a:r>
            <a:r>
              <a:t>and</a:t>
            </a:r>
            <a:r>
              <a:rPr spc="-40"/>
              <a:t> therapy,”</a:t>
            </a:r>
            <a:r>
              <a:rPr spc="-34"/>
              <a:t> </a:t>
            </a:r>
            <a:r>
              <a:rPr i="1"/>
              <a:t>J.</a:t>
            </a:r>
            <a:r>
              <a:rPr i="1" spc="-40"/>
              <a:t> </a:t>
            </a:r>
            <a:r>
              <a:rPr i="1"/>
              <a:t>Virtual</a:t>
            </a:r>
            <a:r>
              <a:rPr i="1" spc="-34"/>
              <a:t> </a:t>
            </a:r>
            <a:r>
              <a:rPr i="1"/>
              <a:t>Reality</a:t>
            </a:r>
            <a:r>
              <a:rPr i="1" spc="-40"/>
              <a:t> </a:t>
            </a:r>
            <a:r>
              <a:rPr i="1"/>
              <a:t>Rehabil.</a:t>
            </a:r>
            <a:r>
              <a:t>,</a:t>
            </a:r>
            <a:r>
              <a:rPr spc="-34"/>
              <a:t> </a:t>
            </a:r>
            <a:r>
              <a:t>vol.</a:t>
            </a:r>
            <a:r>
              <a:rPr spc="-40"/>
              <a:t> </a:t>
            </a:r>
            <a:r>
              <a:t>2,</a:t>
            </a:r>
            <a:r>
              <a:rPr spc="-40"/>
              <a:t> </a:t>
            </a:r>
            <a:r>
              <a:t>no.</a:t>
            </a:r>
            <a:r>
              <a:rPr spc="-34"/>
              <a:t> </a:t>
            </a:r>
            <a:r>
              <a:t>1,</a:t>
            </a:r>
            <a:r>
              <a:rPr spc="-40"/>
              <a:t> </a:t>
            </a:r>
            <a:r>
              <a:t>pp.</a:t>
            </a:r>
            <a:r>
              <a:rPr spc="-34"/>
              <a:t> </a:t>
            </a:r>
            <a:r>
              <a:t>1–18,</a:t>
            </a:r>
            <a:r>
              <a:rPr spc="-40"/>
              <a:t> </a:t>
            </a:r>
            <a:r>
              <a:rPr spc="-10"/>
              <a:t>2005.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/>
            </a:pPr>
            <a:r>
              <a:t>References </a:t>
            </a:r>
            <a:r>
              <a:rPr spc="0"/>
              <a:t>(IEEE</a:t>
            </a:r>
            <a:r>
              <a:t> </a:t>
            </a:r>
            <a:r>
              <a:rPr spc="0"/>
              <a:t>Paper</a:t>
            </a:r>
            <a:r>
              <a:t> format):-</a:t>
            </a:r>
          </a:p>
        </p:txBody>
      </p:sp>
      <p:sp>
        <p:nvSpPr>
          <p:cNvPr id="173" name="object 3"/>
          <p:cNvSpPr txBox="1"/>
          <p:nvPr/>
        </p:nvSpPr>
        <p:spPr>
          <a:xfrm>
            <a:off x="921999" y="1186171"/>
            <a:ext cx="10438132" cy="429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3065" marR="297179" indent="-381000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[5]</a:t>
            </a:r>
            <a:r>
              <a:rPr spc="-45"/>
              <a:t> </a:t>
            </a:r>
            <a:r>
              <a:t>World</a:t>
            </a:r>
            <a:r>
              <a:rPr spc="-39"/>
              <a:t> </a:t>
            </a:r>
            <a:r>
              <a:t>Health</a:t>
            </a:r>
            <a:r>
              <a:rPr spc="-39"/>
              <a:t> </a:t>
            </a:r>
            <a:r>
              <a:t>Organization</a:t>
            </a:r>
            <a:r>
              <a:rPr spc="-39"/>
              <a:t> </a:t>
            </a:r>
            <a:r>
              <a:t>(WHO),</a:t>
            </a:r>
            <a:r>
              <a:rPr spc="-45"/>
              <a:t> </a:t>
            </a:r>
            <a:r>
              <a:rPr i="1"/>
              <a:t>Assistive</a:t>
            </a:r>
            <a:r>
              <a:rPr i="1" spc="-39"/>
              <a:t> </a:t>
            </a:r>
            <a:r>
              <a:rPr i="1"/>
              <a:t>technology</a:t>
            </a:r>
            <a:r>
              <a:rPr i="1" spc="-39"/>
              <a:t> </a:t>
            </a:r>
            <a:r>
              <a:rPr i="1"/>
              <a:t>for</a:t>
            </a:r>
            <a:r>
              <a:rPr i="1" spc="-39"/>
              <a:t> </a:t>
            </a:r>
            <a:r>
              <a:rPr i="1"/>
              <a:t>children</a:t>
            </a:r>
            <a:r>
              <a:rPr i="1" spc="-39"/>
              <a:t> </a:t>
            </a:r>
            <a:r>
              <a:rPr i="1" spc="-19"/>
              <a:t>with </a:t>
            </a:r>
            <a:r>
              <a:rPr i="1"/>
              <a:t>disabilities</a:t>
            </a:r>
            <a:r>
              <a:t>,</a:t>
            </a:r>
            <a:r>
              <a:rPr spc="-75"/>
              <a:t> </a:t>
            </a:r>
            <a:r>
              <a:t>Geneva,</a:t>
            </a:r>
            <a:r>
              <a:rPr spc="-70"/>
              <a:t> </a:t>
            </a:r>
            <a:r>
              <a:t>Switzerland,</a:t>
            </a:r>
            <a:r>
              <a:rPr spc="-70"/>
              <a:t> </a:t>
            </a:r>
            <a:r>
              <a:rPr spc="-9"/>
              <a:t>2018.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280033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[6]</a:t>
            </a:r>
            <a:r>
              <a:rPr spc="-9"/>
              <a:t> </a:t>
            </a:r>
            <a:r>
              <a:t>American</a:t>
            </a:r>
            <a:r>
              <a:rPr spc="-4"/>
              <a:t> </a:t>
            </a:r>
            <a:r>
              <a:rPr spc="-9"/>
              <a:t>Speech-Language-</a:t>
            </a:r>
            <a:r>
              <a:t>Hearing</a:t>
            </a:r>
            <a:r>
              <a:rPr spc="-4"/>
              <a:t> </a:t>
            </a:r>
            <a:r>
              <a:t>Association</a:t>
            </a:r>
            <a:r>
              <a:rPr spc="-4"/>
              <a:t> </a:t>
            </a:r>
            <a:r>
              <a:t>(ASHA),</a:t>
            </a:r>
            <a:r>
              <a:rPr spc="-4"/>
              <a:t> </a:t>
            </a:r>
            <a:r>
              <a:rPr spc="-9"/>
              <a:t>“Computer- </a:t>
            </a:r>
            <a:r>
              <a:t>based</a:t>
            </a:r>
            <a:r>
              <a:rPr spc="-60"/>
              <a:t> </a:t>
            </a:r>
            <a:r>
              <a:t>cognitive</a:t>
            </a:r>
            <a:r>
              <a:rPr spc="-55"/>
              <a:t> </a:t>
            </a:r>
            <a:r>
              <a:t>retraining</a:t>
            </a:r>
            <a:r>
              <a:rPr spc="-55"/>
              <a:t> </a:t>
            </a:r>
            <a:r>
              <a:t>for</a:t>
            </a:r>
            <a:r>
              <a:rPr spc="-55"/>
              <a:t> </a:t>
            </a:r>
            <a:r>
              <a:t>children</a:t>
            </a:r>
            <a:r>
              <a:rPr spc="-55"/>
              <a:t> </a:t>
            </a:r>
            <a:r>
              <a:t>with</a:t>
            </a:r>
            <a:r>
              <a:rPr spc="-55"/>
              <a:t> </a:t>
            </a:r>
            <a:r>
              <a:t>communication</a:t>
            </a:r>
            <a:r>
              <a:rPr spc="-60"/>
              <a:t> </a:t>
            </a:r>
            <a:r>
              <a:rPr spc="-9"/>
              <a:t>disorders,”</a:t>
            </a:r>
            <a:r>
              <a:rPr spc="-60"/>
              <a:t> </a:t>
            </a:r>
            <a:r>
              <a:rPr i="1" spc="-19"/>
              <a:t>ASHA </a:t>
            </a:r>
            <a:r>
              <a:rPr i="1"/>
              <a:t>Tech.</a:t>
            </a:r>
            <a:r>
              <a:rPr i="1" spc="-45"/>
              <a:t> </a:t>
            </a:r>
            <a:r>
              <a:rPr i="1"/>
              <a:t>Rep.</a:t>
            </a:r>
            <a:r>
              <a:t>,</a:t>
            </a:r>
            <a:r>
              <a:rPr spc="-39"/>
              <a:t> </a:t>
            </a:r>
            <a:r>
              <a:t>vol.</a:t>
            </a:r>
            <a:r>
              <a:rPr spc="-45"/>
              <a:t> </a:t>
            </a:r>
            <a:r>
              <a:t>36,</a:t>
            </a:r>
            <a:r>
              <a:rPr spc="-39"/>
              <a:t> </a:t>
            </a:r>
            <a:r>
              <a:t>pp.</a:t>
            </a:r>
            <a:r>
              <a:rPr spc="-45"/>
              <a:t> </a:t>
            </a:r>
            <a:r>
              <a:t>34–45,</a:t>
            </a:r>
            <a:r>
              <a:rPr spc="-39"/>
              <a:t> </a:t>
            </a:r>
            <a:r>
              <a:rPr spc="-9"/>
              <a:t>2019.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5080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[7]</a:t>
            </a:r>
            <a:r>
              <a:rPr spc="-30"/>
              <a:t> </a:t>
            </a:r>
            <a:r>
              <a:t>K.</a:t>
            </a:r>
            <a:r>
              <a:rPr spc="-30"/>
              <a:t> </a:t>
            </a:r>
            <a:r>
              <a:t>E.</a:t>
            </a:r>
            <a:r>
              <a:rPr spc="-30"/>
              <a:t> </a:t>
            </a:r>
            <a:r>
              <a:t>Smith</a:t>
            </a:r>
            <a:r>
              <a:rPr spc="-25"/>
              <a:t> </a:t>
            </a:r>
            <a:r>
              <a:t>and</a:t>
            </a:r>
            <a:r>
              <a:rPr spc="-30"/>
              <a:t> </a:t>
            </a:r>
            <a:r>
              <a:t>S.</a:t>
            </a:r>
            <a:r>
              <a:rPr spc="-30"/>
              <a:t> </a:t>
            </a:r>
            <a:r>
              <a:t>Greenberg,</a:t>
            </a:r>
            <a:r>
              <a:rPr spc="-25"/>
              <a:t> </a:t>
            </a:r>
            <a:r>
              <a:t>“Computerized</a:t>
            </a:r>
            <a:r>
              <a:rPr spc="-30"/>
              <a:t> </a:t>
            </a:r>
            <a:r>
              <a:t>interventions</a:t>
            </a:r>
            <a:r>
              <a:rPr spc="-30"/>
              <a:t> </a:t>
            </a:r>
            <a:r>
              <a:t>for</a:t>
            </a:r>
            <a:r>
              <a:rPr spc="-30"/>
              <a:t> </a:t>
            </a:r>
            <a:r>
              <a:rPr spc="-9"/>
              <a:t>improving </a:t>
            </a:r>
            <a:r>
              <a:t>executive</a:t>
            </a:r>
            <a:r>
              <a:rPr spc="-39"/>
              <a:t> </a:t>
            </a:r>
            <a:r>
              <a:t>functions</a:t>
            </a:r>
            <a:r>
              <a:rPr spc="-39"/>
              <a:t> </a:t>
            </a:r>
            <a:r>
              <a:t>in</a:t>
            </a:r>
            <a:r>
              <a:rPr spc="-39"/>
              <a:t> </a:t>
            </a:r>
            <a:r>
              <a:t>children</a:t>
            </a:r>
            <a:r>
              <a:rPr spc="-39"/>
              <a:t> </a:t>
            </a:r>
            <a:r>
              <a:t>with</a:t>
            </a:r>
            <a:r>
              <a:rPr spc="-39"/>
              <a:t> </a:t>
            </a:r>
            <a:r>
              <a:rPr spc="-19"/>
              <a:t>ADHD,”</a:t>
            </a:r>
            <a:r>
              <a:rPr spc="-39"/>
              <a:t> </a:t>
            </a:r>
            <a:r>
              <a:rPr i="1"/>
              <a:t>J.</a:t>
            </a:r>
            <a:r>
              <a:rPr i="1" spc="-39"/>
              <a:t> </a:t>
            </a:r>
            <a:r>
              <a:rPr i="1"/>
              <a:t>Attention</a:t>
            </a:r>
            <a:r>
              <a:rPr i="1" spc="-39"/>
              <a:t> </a:t>
            </a:r>
            <a:r>
              <a:rPr i="1"/>
              <a:t>Disorders</a:t>
            </a:r>
            <a:r>
              <a:t>,</a:t>
            </a:r>
            <a:r>
              <a:rPr spc="-39"/>
              <a:t> </a:t>
            </a:r>
            <a:r>
              <a:t>vol.</a:t>
            </a:r>
            <a:r>
              <a:rPr spc="-39"/>
              <a:t> </a:t>
            </a:r>
            <a:r>
              <a:t>25,</a:t>
            </a:r>
            <a:r>
              <a:rPr spc="-39"/>
              <a:t> </a:t>
            </a:r>
            <a:r>
              <a:rPr spc="-25"/>
              <a:t>no. </a:t>
            </a:r>
            <a:r>
              <a:t>9,</a:t>
            </a:r>
            <a:r>
              <a:rPr spc="-79"/>
              <a:t> </a:t>
            </a:r>
            <a:r>
              <a:t>pp.</a:t>
            </a:r>
            <a:r>
              <a:rPr spc="-75"/>
              <a:t> </a:t>
            </a:r>
            <a:r>
              <a:t>1228–1241,</a:t>
            </a:r>
            <a:r>
              <a:rPr spc="-75"/>
              <a:t> </a:t>
            </a:r>
            <a:r>
              <a:rPr spc="-9"/>
              <a:t>2021.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71118" indent="-381000">
              <a:lnSpc>
                <a:spcPct val="100699"/>
              </a:lnSpc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[8]</a:t>
            </a:r>
            <a:r>
              <a:rPr spc="-30"/>
              <a:t> </a:t>
            </a:r>
            <a:r>
              <a:t>A.</a:t>
            </a:r>
            <a:r>
              <a:rPr spc="-30"/>
              <a:t> </a:t>
            </a:r>
            <a:r>
              <a:t>Smith,</a:t>
            </a:r>
            <a:r>
              <a:rPr spc="-25"/>
              <a:t> </a:t>
            </a:r>
            <a:r>
              <a:t>B.</a:t>
            </a:r>
            <a:r>
              <a:rPr spc="-30"/>
              <a:t> </a:t>
            </a:r>
            <a:r>
              <a:t>Jones,</a:t>
            </a:r>
            <a:r>
              <a:rPr spc="-30"/>
              <a:t> </a:t>
            </a:r>
            <a:r>
              <a:t>and</a:t>
            </a:r>
            <a:r>
              <a:rPr spc="-25"/>
              <a:t> </a:t>
            </a:r>
            <a:r>
              <a:t>C.</a:t>
            </a:r>
            <a:r>
              <a:rPr spc="-30"/>
              <a:t> </a:t>
            </a:r>
            <a:r>
              <a:t>Lee,</a:t>
            </a:r>
            <a:r>
              <a:rPr spc="-30"/>
              <a:t> </a:t>
            </a:r>
            <a:r>
              <a:t>“Digital</a:t>
            </a:r>
            <a:r>
              <a:rPr spc="-25"/>
              <a:t> </a:t>
            </a:r>
            <a:r>
              <a:t>cognitive</a:t>
            </a:r>
            <a:r>
              <a:rPr spc="-30"/>
              <a:t> </a:t>
            </a:r>
            <a:r>
              <a:t>training</a:t>
            </a:r>
            <a:r>
              <a:rPr spc="-25"/>
              <a:t> </a:t>
            </a:r>
            <a:r>
              <a:t>for</a:t>
            </a:r>
            <a:r>
              <a:rPr spc="-30"/>
              <a:t> </a:t>
            </a:r>
            <a:r>
              <a:t>children</a:t>
            </a:r>
            <a:r>
              <a:rPr spc="-30"/>
              <a:t> </a:t>
            </a:r>
            <a:r>
              <a:rPr spc="-19"/>
              <a:t>with </a:t>
            </a:r>
            <a:r>
              <a:t>special</a:t>
            </a:r>
            <a:r>
              <a:rPr spc="-45"/>
              <a:t> </a:t>
            </a:r>
            <a:r>
              <a:rPr spc="-9"/>
              <a:t>needs,”</a:t>
            </a:r>
            <a:r>
              <a:rPr spc="-50"/>
              <a:t> </a:t>
            </a:r>
            <a:r>
              <a:rPr i="1"/>
              <a:t>IEEE</a:t>
            </a:r>
            <a:r>
              <a:rPr i="1" spc="-45"/>
              <a:t> </a:t>
            </a:r>
            <a:r>
              <a:rPr i="1"/>
              <a:t>Access</a:t>
            </a:r>
            <a:r>
              <a:t>,</a:t>
            </a:r>
            <a:r>
              <a:rPr spc="-45"/>
              <a:t> </a:t>
            </a:r>
            <a:r>
              <a:t>vol.</a:t>
            </a:r>
            <a:r>
              <a:rPr spc="-45"/>
              <a:t> </a:t>
            </a:r>
            <a:r>
              <a:t>10,</a:t>
            </a:r>
            <a:r>
              <a:rPr spc="-45"/>
              <a:t> </a:t>
            </a:r>
            <a:r>
              <a:t>pp.</a:t>
            </a:r>
            <a:r>
              <a:rPr spc="-45"/>
              <a:t> </a:t>
            </a:r>
            <a:r>
              <a:rPr spc="-9"/>
              <a:t>12345–12356,</a:t>
            </a:r>
            <a:r>
              <a:rPr spc="-45"/>
              <a:t> </a:t>
            </a:r>
            <a:r>
              <a:rPr spc="-9"/>
              <a:t>2022</a:t>
            </a:r>
            <a:r>
              <a:rPr spc="-10" sz="2400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 spc="-100"/>
            </a:pPr>
            <a:r>
              <a:t>References </a:t>
            </a:r>
            <a:r>
              <a:rPr spc="0"/>
              <a:t>(IEEE</a:t>
            </a:r>
            <a:r>
              <a:t> </a:t>
            </a:r>
            <a:r>
              <a:rPr spc="0"/>
              <a:t>Paper</a:t>
            </a:r>
            <a:r>
              <a:t> format):-</a:t>
            </a:r>
          </a:p>
        </p:txBody>
      </p:sp>
      <p:sp>
        <p:nvSpPr>
          <p:cNvPr id="176" name="object 3"/>
          <p:cNvSpPr txBox="1"/>
          <p:nvPr/>
        </p:nvSpPr>
        <p:spPr>
          <a:xfrm>
            <a:off x="921999" y="1186170"/>
            <a:ext cx="10317482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3065" indent="-380365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[9]</a:t>
            </a:r>
            <a:r>
              <a:rPr spc="-45"/>
              <a:t> </a:t>
            </a:r>
            <a:r>
              <a:t>L.</a:t>
            </a:r>
            <a:r>
              <a:rPr spc="-45"/>
              <a:t> </a:t>
            </a:r>
            <a:r>
              <a:t>Kumar</a:t>
            </a:r>
            <a:r>
              <a:rPr spc="-45"/>
              <a:t> </a:t>
            </a:r>
            <a:r>
              <a:t>and</a:t>
            </a:r>
            <a:r>
              <a:rPr spc="-45"/>
              <a:t> </a:t>
            </a:r>
            <a:r>
              <a:t>M.</a:t>
            </a:r>
            <a:r>
              <a:rPr spc="-45"/>
              <a:t> </a:t>
            </a:r>
            <a:r>
              <a:t>Patel,</a:t>
            </a:r>
            <a:r>
              <a:rPr spc="-45"/>
              <a:t> </a:t>
            </a:r>
            <a:r>
              <a:t>“Accessible</a:t>
            </a:r>
            <a:r>
              <a:rPr spc="-45"/>
              <a:t> </a:t>
            </a:r>
            <a:r>
              <a:rPr spc="-9"/>
              <a:t>e-</a:t>
            </a:r>
            <a:r>
              <a:t>learning</a:t>
            </a:r>
            <a:r>
              <a:rPr spc="-45"/>
              <a:t> </a:t>
            </a:r>
            <a:r>
              <a:t>for</a:t>
            </a:r>
            <a:r>
              <a:rPr spc="-45"/>
              <a:t> </a:t>
            </a:r>
            <a:r>
              <a:t>cognitive</a:t>
            </a:r>
            <a:r>
              <a:rPr spc="-45"/>
              <a:t> </a:t>
            </a:r>
            <a:r>
              <a:rPr spc="-9"/>
              <a:t>rehabilitation,”</a:t>
            </a:r>
          </a:p>
          <a:p>
            <a:pPr indent="393065">
              <a:defRPr i="1" sz="2000">
                <a:latin typeface="Verdana"/>
                <a:ea typeface="Verdana"/>
                <a:cs typeface="Verdana"/>
                <a:sym typeface="Verdana"/>
              </a:defRPr>
            </a:pPr>
            <a:r>
              <a:t>IEEE</a:t>
            </a:r>
            <a:r>
              <a:rPr spc="-35"/>
              <a:t> </a:t>
            </a:r>
            <a:r>
              <a:t>Trans.</a:t>
            </a:r>
            <a:r>
              <a:rPr spc="-35"/>
              <a:t> </a:t>
            </a:r>
            <a:r>
              <a:t>Learn.</a:t>
            </a:r>
            <a:r>
              <a:rPr spc="-35"/>
              <a:t> </a:t>
            </a:r>
            <a:r>
              <a:t>Technol.</a:t>
            </a:r>
            <a:r>
              <a:rPr i="0"/>
              <a:t>,</a:t>
            </a:r>
            <a:r>
              <a:rPr i="0" spc="-30"/>
              <a:t> </a:t>
            </a:r>
            <a:r>
              <a:rPr i="0"/>
              <a:t>vol.</a:t>
            </a:r>
            <a:r>
              <a:rPr i="0" spc="-35"/>
              <a:t> </a:t>
            </a:r>
            <a:r>
              <a:rPr i="0"/>
              <a:t>15,</a:t>
            </a:r>
            <a:r>
              <a:rPr i="0" spc="-35"/>
              <a:t> </a:t>
            </a:r>
            <a:r>
              <a:rPr i="0"/>
              <a:t>no.</a:t>
            </a:r>
            <a:r>
              <a:rPr i="0" spc="-30"/>
              <a:t> </a:t>
            </a:r>
            <a:r>
              <a:rPr i="0"/>
              <a:t>3,</a:t>
            </a:r>
            <a:r>
              <a:rPr i="0" spc="-35"/>
              <a:t> </a:t>
            </a:r>
            <a:r>
              <a:rPr i="0"/>
              <a:t>pp.</a:t>
            </a:r>
            <a:r>
              <a:rPr i="0" spc="-35"/>
              <a:t> </a:t>
            </a:r>
            <a:r>
              <a:rPr i="0"/>
              <a:t>345–356,</a:t>
            </a:r>
            <a:r>
              <a:rPr i="0" spc="-35"/>
              <a:t> </a:t>
            </a:r>
            <a:r>
              <a:rPr i="0" spc="-9"/>
              <a:t>2023.</a:t>
            </a:r>
          </a:p>
          <a:p>
            <a:pPr>
              <a:spcBef>
                <a:spcPts val="700"/>
              </a:spcBef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133350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[10]</a:t>
            </a:r>
            <a:r>
              <a:rPr spc="-39"/>
              <a:t> </a:t>
            </a:r>
            <a:r>
              <a:t>J.</a:t>
            </a:r>
            <a:r>
              <a:rPr spc="-35"/>
              <a:t> </a:t>
            </a:r>
            <a:r>
              <a:t>Brown,</a:t>
            </a:r>
            <a:r>
              <a:rPr spc="-35"/>
              <a:t> </a:t>
            </a:r>
            <a:r>
              <a:t>R.</a:t>
            </a:r>
            <a:r>
              <a:rPr spc="-35"/>
              <a:t> </a:t>
            </a:r>
            <a:r>
              <a:t>Williams,</a:t>
            </a:r>
            <a:r>
              <a:rPr spc="-39"/>
              <a:t> </a:t>
            </a:r>
            <a:r>
              <a:t>and</a:t>
            </a:r>
            <a:r>
              <a:rPr spc="-35"/>
              <a:t> </a:t>
            </a:r>
            <a:r>
              <a:t>H.</a:t>
            </a:r>
            <a:r>
              <a:rPr spc="-35"/>
              <a:t> </a:t>
            </a:r>
            <a:r>
              <a:t>Zhang,</a:t>
            </a:r>
            <a:r>
              <a:rPr spc="-35"/>
              <a:t> </a:t>
            </a:r>
            <a:r>
              <a:rPr spc="-9"/>
              <a:t>“Adaptive</a:t>
            </a:r>
            <a:r>
              <a:rPr spc="-35"/>
              <a:t> </a:t>
            </a:r>
            <a:r>
              <a:t>learning</a:t>
            </a:r>
            <a:r>
              <a:rPr spc="-39"/>
              <a:t> </a:t>
            </a:r>
            <a:r>
              <a:t>algorithms</a:t>
            </a:r>
            <a:r>
              <a:rPr spc="-35"/>
              <a:t> </a:t>
            </a:r>
            <a:r>
              <a:rPr spc="-25"/>
              <a:t>for </a:t>
            </a:r>
            <a:r>
              <a:t>personalized</a:t>
            </a:r>
            <a:r>
              <a:rPr spc="-25"/>
              <a:t> </a:t>
            </a:r>
            <a:r>
              <a:t>education</a:t>
            </a:r>
            <a:r>
              <a:rPr spc="-25"/>
              <a:t> </a:t>
            </a:r>
            <a:r>
              <a:t>and</a:t>
            </a:r>
            <a:r>
              <a:rPr spc="-19"/>
              <a:t> </a:t>
            </a:r>
            <a:r>
              <a:rPr spc="-39"/>
              <a:t>therapy,”</a:t>
            </a:r>
            <a:r>
              <a:rPr spc="-25"/>
              <a:t> </a:t>
            </a:r>
            <a:r>
              <a:t>in</a:t>
            </a:r>
            <a:r>
              <a:rPr spc="-30"/>
              <a:t> </a:t>
            </a:r>
            <a:r>
              <a:rPr i="1"/>
              <a:t>Proc.</a:t>
            </a:r>
            <a:r>
              <a:rPr i="1" spc="-19"/>
              <a:t> </a:t>
            </a:r>
            <a:r>
              <a:rPr i="1"/>
              <a:t>IEEE</a:t>
            </a:r>
            <a:r>
              <a:rPr i="1" spc="-25"/>
              <a:t> </a:t>
            </a:r>
            <a:r>
              <a:rPr i="1"/>
              <a:t>Int.</a:t>
            </a:r>
            <a:r>
              <a:rPr i="1" spc="-19"/>
              <a:t> </a:t>
            </a:r>
            <a:r>
              <a:rPr i="1"/>
              <a:t>Conf.</a:t>
            </a:r>
            <a:r>
              <a:rPr i="1" spc="-25"/>
              <a:t> </a:t>
            </a:r>
            <a:r>
              <a:rPr i="1"/>
              <a:t>AI</a:t>
            </a:r>
            <a:r>
              <a:rPr i="1" spc="-25"/>
              <a:t> </a:t>
            </a:r>
            <a:r>
              <a:rPr i="1"/>
              <a:t>in</a:t>
            </a:r>
            <a:r>
              <a:rPr i="1" spc="-19"/>
              <a:t> </a:t>
            </a:r>
            <a:r>
              <a:rPr i="1" spc="-9"/>
              <a:t>Education </a:t>
            </a:r>
            <a:r>
              <a:rPr i="1"/>
              <a:t>(AIED)</a:t>
            </a:r>
            <a:r>
              <a:t>,</a:t>
            </a:r>
            <a:r>
              <a:rPr spc="-75"/>
              <a:t> </a:t>
            </a:r>
            <a:r>
              <a:t>pp.</a:t>
            </a:r>
            <a:r>
              <a:rPr spc="-75"/>
              <a:t> </a:t>
            </a:r>
            <a:r>
              <a:t>214–222,</a:t>
            </a:r>
            <a:r>
              <a:rPr spc="-75"/>
              <a:t> </a:t>
            </a:r>
            <a:r>
              <a:rPr spc="-9"/>
              <a:t>2021.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159385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[11]</a:t>
            </a:r>
            <a:r>
              <a:rPr spc="-35"/>
              <a:t> </a:t>
            </a:r>
            <a:r>
              <a:t>M.</a:t>
            </a:r>
            <a:r>
              <a:rPr spc="-35"/>
              <a:t> </a:t>
            </a:r>
            <a:r>
              <a:t>Garcia,</a:t>
            </a:r>
            <a:r>
              <a:rPr spc="-35"/>
              <a:t> </a:t>
            </a:r>
            <a:r>
              <a:t>S.</a:t>
            </a:r>
            <a:r>
              <a:rPr spc="-35"/>
              <a:t> </a:t>
            </a:r>
            <a:r>
              <a:t>Hernandez,</a:t>
            </a:r>
            <a:r>
              <a:rPr spc="-35"/>
              <a:t> </a:t>
            </a:r>
            <a:r>
              <a:t>and</a:t>
            </a:r>
            <a:r>
              <a:rPr spc="-35"/>
              <a:t> </a:t>
            </a:r>
            <a:r>
              <a:rPr spc="-125"/>
              <a:t>P.</a:t>
            </a:r>
            <a:r>
              <a:rPr spc="-30"/>
              <a:t> </a:t>
            </a:r>
            <a:r>
              <a:t>Wong,</a:t>
            </a:r>
            <a:r>
              <a:rPr spc="-35"/>
              <a:t> </a:t>
            </a:r>
            <a:r>
              <a:t>“Gamification</a:t>
            </a:r>
            <a:r>
              <a:rPr spc="-35"/>
              <a:t> </a:t>
            </a:r>
            <a:r>
              <a:t>in</a:t>
            </a:r>
            <a:r>
              <a:rPr spc="-35"/>
              <a:t> </a:t>
            </a:r>
            <a:r>
              <a:rPr spc="-9"/>
              <a:t>cognitive </a:t>
            </a:r>
            <a:r>
              <a:t>development</a:t>
            </a:r>
            <a:r>
              <a:rPr spc="-55"/>
              <a:t> </a:t>
            </a:r>
            <a:r>
              <a:t>programs</a:t>
            </a:r>
            <a:r>
              <a:rPr spc="-55"/>
              <a:t> </a:t>
            </a:r>
            <a:r>
              <a:t>for</a:t>
            </a:r>
            <a:r>
              <a:rPr spc="-55"/>
              <a:t> </a:t>
            </a:r>
            <a:r>
              <a:rPr spc="-9"/>
              <a:t>children,”</a:t>
            </a:r>
            <a:r>
              <a:rPr spc="-55"/>
              <a:t> </a:t>
            </a:r>
            <a:r>
              <a:rPr i="1"/>
              <a:t>Int.</a:t>
            </a:r>
            <a:r>
              <a:rPr i="1" spc="-55"/>
              <a:t> </a:t>
            </a:r>
            <a:r>
              <a:rPr i="1"/>
              <a:t>J.</a:t>
            </a:r>
            <a:r>
              <a:rPr i="1" spc="-55"/>
              <a:t> </a:t>
            </a:r>
            <a:r>
              <a:rPr i="1" spc="-9"/>
              <a:t>Child-</a:t>
            </a:r>
            <a:r>
              <a:rPr i="1"/>
              <a:t>Computer</a:t>
            </a:r>
            <a:r>
              <a:rPr i="1" spc="-50"/>
              <a:t> </a:t>
            </a:r>
            <a:r>
              <a:rPr i="1"/>
              <a:t>Interaction</a:t>
            </a:r>
            <a:r>
              <a:t>,</a:t>
            </a:r>
            <a:r>
              <a:rPr spc="-55"/>
              <a:t> </a:t>
            </a:r>
            <a:r>
              <a:rPr spc="-19"/>
              <a:t>vol. </a:t>
            </a:r>
            <a:r>
              <a:t>30,</a:t>
            </a:r>
            <a:r>
              <a:rPr spc="-55"/>
              <a:t> </a:t>
            </a:r>
            <a:r>
              <a:t>pp.</a:t>
            </a:r>
            <a:r>
              <a:rPr spc="-50"/>
              <a:t> </a:t>
            </a:r>
            <a:r>
              <a:t>1–10,</a:t>
            </a:r>
            <a:r>
              <a:rPr spc="-55"/>
              <a:t> </a:t>
            </a:r>
            <a:r>
              <a:rPr spc="-9"/>
              <a:t>2021.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149860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[12]</a:t>
            </a:r>
            <a:r>
              <a:rPr spc="-39"/>
              <a:t> </a:t>
            </a:r>
            <a:r>
              <a:t>H.</a:t>
            </a:r>
            <a:r>
              <a:rPr spc="-39"/>
              <a:t> </a:t>
            </a:r>
            <a:r>
              <a:t>Chen,</a:t>
            </a:r>
            <a:r>
              <a:rPr spc="-39"/>
              <a:t> </a:t>
            </a:r>
            <a:r>
              <a:rPr spc="-114"/>
              <a:t>Y.</a:t>
            </a:r>
            <a:r>
              <a:rPr spc="-39"/>
              <a:t> </a:t>
            </a:r>
            <a:r>
              <a:t>Lin,</a:t>
            </a:r>
            <a:r>
              <a:rPr spc="-39"/>
              <a:t> </a:t>
            </a:r>
            <a:r>
              <a:t>and</a:t>
            </a:r>
            <a:r>
              <a:rPr spc="-39"/>
              <a:t> </a:t>
            </a:r>
            <a:r>
              <a:t>D.</a:t>
            </a:r>
            <a:r>
              <a:rPr spc="-39"/>
              <a:t> </a:t>
            </a:r>
            <a:r>
              <a:t>Park,</a:t>
            </a:r>
            <a:r>
              <a:rPr spc="-39"/>
              <a:t> </a:t>
            </a:r>
            <a:r>
              <a:rPr spc="-9"/>
              <a:t>“Telehealth</a:t>
            </a:r>
            <a:r>
              <a:rPr spc="-35"/>
              <a:t> </a:t>
            </a:r>
            <a:r>
              <a:t>platforms</a:t>
            </a:r>
            <a:r>
              <a:rPr spc="-39"/>
              <a:t> </a:t>
            </a:r>
            <a:r>
              <a:t>for</a:t>
            </a:r>
            <a:r>
              <a:rPr spc="-39"/>
              <a:t> </a:t>
            </a:r>
            <a:r>
              <a:t>remote</a:t>
            </a:r>
            <a:r>
              <a:rPr spc="-39"/>
              <a:t> </a:t>
            </a:r>
            <a:r>
              <a:rPr spc="-9"/>
              <a:t>cognitive rehabilitation,”</a:t>
            </a:r>
            <a:r>
              <a:rPr spc="-45"/>
              <a:t> </a:t>
            </a:r>
            <a:r>
              <a:t>in</a:t>
            </a:r>
            <a:r>
              <a:rPr spc="-39"/>
              <a:t> </a:t>
            </a:r>
            <a:r>
              <a:rPr i="1"/>
              <a:t>Proc.</a:t>
            </a:r>
            <a:r>
              <a:rPr i="1" spc="-39"/>
              <a:t> </a:t>
            </a:r>
            <a:r>
              <a:rPr i="1"/>
              <a:t>IEEE</a:t>
            </a:r>
            <a:r>
              <a:rPr i="1" spc="-45"/>
              <a:t> </a:t>
            </a:r>
            <a:r>
              <a:rPr i="1"/>
              <a:t>Healthcom</a:t>
            </a:r>
            <a:r>
              <a:t>,</a:t>
            </a:r>
            <a:r>
              <a:rPr spc="-39"/>
              <a:t> </a:t>
            </a:r>
            <a:r>
              <a:t>pp.</a:t>
            </a:r>
            <a:r>
              <a:rPr spc="-39"/>
              <a:t> </a:t>
            </a:r>
            <a:r>
              <a:t>85–92,</a:t>
            </a:r>
            <a:r>
              <a:rPr spc="-45"/>
              <a:t> </a:t>
            </a:r>
            <a:r>
              <a:rPr spc="-9"/>
              <a:t>2020.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38100">
              <a:spcBef>
                <a:spcPts val="100"/>
              </a:spcBef>
              <a:defRPr spc="-100"/>
            </a:pPr>
            <a:r>
              <a:t>References </a:t>
            </a:r>
            <a:r>
              <a:rPr spc="0"/>
              <a:t>(IEEE</a:t>
            </a:r>
            <a:r>
              <a:t> </a:t>
            </a:r>
            <a:r>
              <a:rPr spc="0"/>
              <a:t>Paper</a:t>
            </a:r>
            <a:r>
              <a:t> format):-</a:t>
            </a:r>
          </a:p>
        </p:txBody>
      </p:sp>
      <p:sp>
        <p:nvSpPr>
          <p:cNvPr id="179" name="object 3"/>
          <p:cNvSpPr txBox="1"/>
          <p:nvPr/>
        </p:nvSpPr>
        <p:spPr>
          <a:xfrm>
            <a:off x="921998" y="1185918"/>
            <a:ext cx="10394319" cy="470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3065" marR="397508" indent="-381000">
              <a:lnSpc>
                <a:spcPct val="102298"/>
              </a:lnSpc>
              <a:buSzPct val="100000"/>
              <a:buFont typeface="Arial"/>
              <a:buChar char="•"/>
              <a:tabLst>
                <a:tab pos="381000" algn="l"/>
              </a:tabLst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[13]</a:t>
            </a:r>
            <a:r>
              <a:rPr spc="-45"/>
              <a:t> </a:t>
            </a:r>
            <a:r>
              <a:t>K.</a:t>
            </a:r>
            <a:r>
              <a:rPr spc="-45"/>
              <a:t> </a:t>
            </a:r>
            <a:r>
              <a:t>Lee</a:t>
            </a:r>
            <a:r>
              <a:rPr spc="-39"/>
              <a:t> </a:t>
            </a:r>
            <a:r>
              <a:t>and</a:t>
            </a:r>
            <a:r>
              <a:rPr spc="-45"/>
              <a:t> </a:t>
            </a:r>
            <a:r>
              <a:rPr spc="-125"/>
              <a:t>Y.</a:t>
            </a:r>
            <a:r>
              <a:rPr spc="-39"/>
              <a:t> </a:t>
            </a:r>
            <a:r>
              <a:t>Zhang,</a:t>
            </a:r>
            <a:r>
              <a:rPr spc="-45"/>
              <a:t> </a:t>
            </a:r>
            <a:r>
              <a:rPr spc="-50"/>
              <a:t>“AI-</a:t>
            </a:r>
            <a:r>
              <a:t>driven</a:t>
            </a:r>
            <a:r>
              <a:rPr spc="-45"/>
              <a:t> </a:t>
            </a:r>
            <a:r>
              <a:t>personalization</a:t>
            </a:r>
            <a:r>
              <a:rPr spc="-39"/>
              <a:t> </a:t>
            </a:r>
            <a:r>
              <a:t>in</a:t>
            </a:r>
            <a:r>
              <a:rPr spc="-45"/>
              <a:t> </a:t>
            </a:r>
            <a:r>
              <a:rPr spc="-9"/>
              <a:t>educational </a:t>
            </a:r>
            <a:r>
              <a:rPr spc="-19"/>
              <a:t>technologies,”</a:t>
            </a:r>
            <a:r>
              <a:rPr spc="-39"/>
              <a:t> </a:t>
            </a:r>
            <a:r>
              <a:rPr i="1"/>
              <a:t>IEEE</a:t>
            </a:r>
            <a:r>
              <a:rPr i="1" spc="-30"/>
              <a:t> </a:t>
            </a:r>
            <a:r>
              <a:rPr i="1"/>
              <a:t>Trans.</a:t>
            </a:r>
            <a:r>
              <a:rPr i="1" spc="-35"/>
              <a:t> </a:t>
            </a:r>
            <a:r>
              <a:rPr i="1"/>
              <a:t>Neural</a:t>
            </a:r>
            <a:r>
              <a:rPr i="1" spc="-30"/>
              <a:t> </a:t>
            </a:r>
            <a:r>
              <a:rPr i="1"/>
              <a:t>Netw.</a:t>
            </a:r>
            <a:r>
              <a:rPr i="1" spc="-30"/>
              <a:t> </a:t>
            </a:r>
            <a:r>
              <a:rPr i="1"/>
              <a:t>Learn.</a:t>
            </a:r>
            <a:r>
              <a:rPr i="1" spc="-35"/>
              <a:t> </a:t>
            </a:r>
            <a:r>
              <a:rPr i="1"/>
              <a:t>Syst.</a:t>
            </a:r>
            <a:r>
              <a:t>,</a:t>
            </a:r>
            <a:r>
              <a:rPr spc="-30"/>
              <a:t> </a:t>
            </a:r>
            <a:r>
              <a:t>vol.</a:t>
            </a:r>
            <a:r>
              <a:rPr spc="-35"/>
              <a:t> </a:t>
            </a:r>
            <a:r>
              <a:t>32,</a:t>
            </a:r>
            <a:r>
              <a:rPr spc="-30"/>
              <a:t> </a:t>
            </a:r>
            <a:r>
              <a:t>no.</a:t>
            </a:r>
            <a:r>
              <a:rPr spc="-30"/>
              <a:t> </a:t>
            </a:r>
            <a:r>
              <a:rPr spc="-25"/>
              <a:t>8,</a:t>
            </a:r>
          </a:p>
          <a:p>
            <a:pPr indent="393065"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pp.</a:t>
            </a:r>
            <a:r>
              <a:rPr spc="-114"/>
              <a:t> </a:t>
            </a:r>
            <a:r>
              <a:t>3456–3468,</a:t>
            </a:r>
            <a:r>
              <a:rPr spc="-114"/>
              <a:t> </a:t>
            </a:r>
            <a:r>
              <a:rPr spc="-19"/>
              <a:t>2021.</a:t>
            </a:r>
          </a:p>
          <a:p>
            <a:pPr marL="393065" marR="5080" indent="-381000">
              <a:lnSpc>
                <a:spcPct val="102298"/>
              </a:lnSpc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[14]</a:t>
            </a:r>
            <a:r>
              <a:rPr spc="-30"/>
              <a:t> </a:t>
            </a:r>
            <a:r>
              <a:t>J.</a:t>
            </a:r>
            <a:r>
              <a:rPr spc="-25"/>
              <a:t> </a:t>
            </a:r>
            <a:r>
              <a:t>Johnson,</a:t>
            </a:r>
            <a:r>
              <a:rPr spc="-25"/>
              <a:t> </a:t>
            </a:r>
            <a:r>
              <a:rPr spc="-140"/>
              <a:t>P.</a:t>
            </a:r>
            <a:r>
              <a:rPr spc="-25"/>
              <a:t> </a:t>
            </a:r>
            <a:r>
              <a:t>Singh,</a:t>
            </a:r>
            <a:r>
              <a:rPr spc="-25"/>
              <a:t> </a:t>
            </a:r>
            <a:r>
              <a:t>and</a:t>
            </a:r>
            <a:r>
              <a:rPr spc="-25"/>
              <a:t> </a:t>
            </a:r>
            <a:r>
              <a:t>R.</a:t>
            </a:r>
            <a:r>
              <a:rPr spc="-25"/>
              <a:t> </a:t>
            </a:r>
            <a:r>
              <a:t>Mehta,</a:t>
            </a:r>
            <a:r>
              <a:rPr spc="-25"/>
              <a:t> </a:t>
            </a:r>
            <a:r>
              <a:rPr spc="-30"/>
              <a:t>“Family-</a:t>
            </a:r>
            <a:r>
              <a:t>guided</a:t>
            </a:r>
            <a:r>
              <a:rPr spc="-25"/>
              <a:t> </a:t>
            </a:r>
            <a:r>
              <a:t>digital</a:t>
            </a:r>
            <a:r>
              <a:rPr spc="-25"/>
              <a:t> </a:t>
            </a:r>
            <a:r>
              <a:rPr spc="-9"/>
              <a:t>therapy </a:t>
            </a:r>
            <a:r>
              <a:t>models:</a:t>
            </a:r>
            <a:r>
              <a:rPr spc="-35"/>
              <a:t> </a:t>
            </a:r>
            <a:r>
              <a:t>A</a:t>
            </a:r>
            <a:r>
              <a:rPr spc="-35"/>
              <a:t> </a:t>
            </a:r>
            <a:r>
              <a:rPr spc="-19"/>
              <a:t>caregiver-</a:t>
            </a:r>
            <a:r>
              <a:t>centered</a:t>
            </a:r>
            <a:r>
              <a:rPr spc="-35"/>
              <a:t> </a:t>
            </a:r>
            <a:r>
              <a:rPr spc="-19"/>
              <a:t>approach,”</a:t>
            </a:r>
            <a:r>
              <a:rPr spc="-39"/>
              <a:t> </a:t>
            </a:r>
            <a:r>
              <a:rPr i="1"/>
              <a:t>J.</a:t>
            </a:r>
            <a:r>
              <a:rPr i="1" spc="-35"/>
              <a:t> </a:t>
            </a:r>
            <a:r>
              <a:rPr i="1"/>
              <a:t>Child</a:t>
            </a:r>
            <a:r>
              <a:rPr i="1" spc="-30"/>
              <a:t> </a:t>
            </a:r>
            <a:r>
              <a:rPr i="1"/>
              <a:t>Health</a:t>
            </a:r>
            <a:r>
              <a:rPr i="1" spc="-35"/>
              <a:t> </a:t>
            </a:r>
            <a:r>
              <a:rPr i="1"/>
              <a:t>Technol.</a:t>
            </a:r>
            <a:r>
              <a:t>,</a:t>
            </a:r>
            <a:r>
              <a:rPr spc="-35"/>
              <a:t> </a:t>
            </a:r>
            <a:r>
              <a:rPr spc="-19"/>
              <a:t>vol. </a:t>
            </a:r>
            <a:r>
              <a:t>12,</a:t>
            </a:r>
            <a:r>
              <a:rPr spc="-60"/>
              <a:t> </a:t>
            </a:r>
            <a:r>
              <a:t>no.</a:t>
            </a:r>
            <a:r>
              <a:rPr spc="-55"/>
              <a:t> </a:t>
            </a:r>
            <a:r>
              <a:t>4,</a:t>
            </a:r>
            <a:r>
              <a:rPr spc="-60"/>
              <a:t> </a:t>
            </a:r>
            <a:r>
              <a:t>pp.</a:t>
            </a:r>
            <a:r>
              <a:rPr spc="-55"/>
              <a:t> </a:t>
            </a:r>
            <a:r>
              <a:t>220–229,</a:t>
            </a:r>
            <a:r>
              <a:rPr spc="-60"/>
              <a:t> </a:t>
            </a:r>
            <a:r>
              <a:rPr spc="-9"/>
              <a:t>2022.</a:t>
            </a:r>
          </a:p>
          <a:p>
            <a:pPr marL="393065" marR="51435" indent="-381000">
              <a:lnSpc>
                <a:spcPct val="102298"/>
              </a:lnSpc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[15]</a:t>
            </a:r>
            <a:r>
              <a:rPr spc="-55"/>
              <a:t> </a:t>
            </a:r>
            <a:r>
              <a:t>M.</a:t>
            </a:r>
            <a:r>
              <a:rPr spc="-50"/>
              <a:t> </a:t>
            </a:r>
            <a:r>
              <a:t>White</a:t>
            </a:r>
            <a:r>
              <a:rPr spc="-50"/>
              <a:t> </a:t>
            </a:r>
            <a:r>
              <a:t>and</a:t>
            </a:r>
            <a:r>
              <a:rPr spc="-50"/>
              <a:t> </a:t>
            </a:r>
            <a:r>
              <a:t>S.</a:t>
            </a:r>
            <a:r>
              <a:rPr spc="-55"/>
              <a:t> </a:t>
            </a:r>
            <a:r>
              <a:rPr spc="-25"/>
              <a:t>Miller,</a:t>
            </a:r>
            <a:r>
              <a:rPr spc="-50"/>
              <a:t> </a:t>
            </a:r>
            <a:r>
              <a:t>“Generalization</a:t>
            </a:r>
            <a:r>
              <a:rPr spc="-50"/>
              <a:t> </a:t>
            </a:r>
            <a:r>
              <a:t>of</a:t>
            </a:r>
            <a:r>
              <a:rPr spc="-55"/>
              <a:t> </a:t>
            </a:r>
            <a:r>
              <a:t>digital</a:t>
            </a:r>
            <a:r>
              <a:rPr spc="-50"/>
              <a:t> </a:t>
            </a:r>
            <a:r>
              <a:t>cognitive</a:t>
            </a:r>
            <a:r>
              <a:rPr spc="-50"/>
              <a:t> </a:t>
            </a:r>
            <a:r>
              <a:t>skills</a:t>
            </a:r>
            <a:r>
              <a:rPr spc="-50"/>
              <a:t> </a:t>
            </a:r>
            <a:r>
              <a:rPr spc="-25"/>
              <a:t>to </a:t>
            </a:r>
            <a:r>
              <a:rPr spc="-19"/>
              <a:t>real-</a:t>
            </a:r>
            <a:r>
              <a:t>world</a:t>
            </a:r>
            <a:r>
              <a:rPr spc="-50"/>
              <a:t> </a:t>
            </a:r>
            <a:r>
              <a:t>outcomes</a:t>
            </a:r>
            <a:r>
              <a:rPr spc="-50"/>
              <a:t> </a:t>
            </a:r>
            <a:r>
              <a:t>in</a:t>
            </a:r>
            <a:r>
              <a:rPr spc="-50"/>
              <a:t> </a:t>
            </a:r>
            <a:r>
              <a:t>children</a:t>
            </a:r>
            <a:r>
              <a:rPr spc="-50"/>
              <a:t> </a:t>
            </a:r>
            <a:r>
              <a:t>with</a:t>
            </a:r>
            <a:r>
              <a:rPr spc="-50"/>
              <a:t> </a:t>
            </a:r>
            <a:r>
              <a:t>special</a:t>
            </a:r>
            <a:r>
              <a:rPr spc="-45"/>
              <a:t> </a:t>
            </a:r>
            <a:r>
              <a:rPr spc="-19"/>
              <a:t>needs,”</a:t>
            </a:r>
            <a:r>
              <a:rPr spc="-55"/>
              <a:t> </a:t>
            </a:r>
            <a:r>
              <a:rPr i="1"/>
              <a:t>Computers</a:t>
            </a:r>
            <a:r>
              <a:rPr i="1" spc="-50"/>
              <a:t> </a:t>
            </a:r>
            <a:r>
              <a:rPr i="1" spc="-25"/>
              <a:t>in </a:t>
            </a:r>
            <a:r>
              <a:rPr i="1"/>
              <a:t>Human</a:t>
            </a:r>
            <a:r>
              <a:rPr i="1" spc="-75"/>
              <a:t> </a:t>
            </a:r>
            <a:r>
              <a:rPr i="1"/>
              <a:t>Behavior</a:t>
            </a:r>
            <a:r>
              <a:t>,</a:t>
            </a:r>
            <a:r>
              <a:rPr spc="-65"/>
              <a:t> </a:t>
            </a:r>
            <a:r>
              <a:t>vol.</a:t>
            </a:r>
            <a:r>
              <a:rPr spc="-65"/>
              <a:t> </a:t>
            </a:r>
            <a:r>
              <a:t>124,</a:t>
            </a:r>
            <a:r>
              <a:rPr spc="-65"/>
              <a:t> </a:t>
            </a:r>
            <a:r>
              <a:t>pp.</a:t>
            </a:r>
            <a:r>
              <a:rPr spc="-65"/>
              <a:t> </a:t>
            </a:r>
            <a:r>
              <a:t>106947,</a:t>
            </a:r>
            <a:r>
              <a:rPr spc="-70"/>
              <a:t> </a:t>
            </a:r>
            <a:r>
              <a:rPr spc="-9"/>
              <a:t>2021.</a:t>
            </a:r>
          </a:p>
          <a:p>
            <a:pPr marL="393065" marR="162560" indent="-381000">
              <a:lnSpc>
                <a:spcPct val="102298"/>
              </a:lnSpc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[16]</a:t>
            </a:r>
            <a:r>
              <a:rPr spc="-60"/>
              <a:t> </a:t>
            </a:r>
            <a:r>
              <a:t>J.</a:t>
            </a:r>
            <a:r>
              <a:rPr spc="-60"/>
              <a:t> </a:t>
            </a:r>
            <a:r>
              <a:t>Kaur</a:t>
            </a:r>
            <a:r>
              <a:rPr spc="-60"/>
              <a:t> </a:t>
            </a:r>
            <a:r>
              <a:t>and</a:t>
            </a:r>
            <a:r>
              <a:rPr spc="-60"/>
              <a:t> </a:t>
            </a:r>
            <a:r>
              <a:rPr spc="-125"/>
              <a:t>V.</a:t>
            </a:r>
            <a:r>
              <a:rPr spc="-60"/>
              <a:t> </a:t>
            </a:r>
            <a:r>
              <a:t>Nayak,</a:t>
            </a:r>
            <a:r>
              <a:rPr spc="-60"/>
              <a:t> </a:t>
            </a:r>
            <a:r>
              <a:rPr spc="-50"/>
              <a:t>“AI-</a:t>
            </a:r>
            <a:r>
              <a:t>enhanced</a:t>
            </a:r>
            <a:r>
              <a:rPr spc="-60"/>
              <a:t> </a:t>
            </a:r>
            <a:r>
              <a:t>gamified</a:t>
            </a:r>
            <a:r>
              <a:rPr spc="-60"/>
              <a:t> </a:t>
            </a:r>
            <a:r>
              <a:t>cognitive</a:t>
            </a:r>
            <a:r>
              <a:rPr spc="-60"/>
              <a:t> </a:t>
            </a:r>
            <a:r>
              <a:rPr spc="-9"/>
              <a:t>retraining </a:t>
            </a:r>
            <a:r>
              <a:t>platform</a:t>
            </a:r>
            <a:r>
              <a:rPr spc="-30"/>
              <a:t> </a:t>
            </a:r>
            <a:r>
              <a:t>for</a:t>
            </a:r>
            <a:r>
              <a:rPr spc="-30"/>
              <a:t> </a:t>
            </a:r>
            <a:r>
              <a:t>children</a:t>
            </a:r>
            <a:r>
              <a:rPr spc="-25"/>
              <a:t> </a:t>
            </a:r>
            <a:r>
              <a:t>with</a:t>
            </a:r>
            <a:r>
              <a:rPr spc="-30"/>
              <a:t> </a:t>
            </a:r>
            <a:r>
              <a:rPr spc="-19"/>
              <a:t>disabilities,”</a:t>
            </a:r>
            <a:r>
              <a:rPr spc="-25"/>
              <a:t> </a:t>
            </a:r>
            <a:r>
              <a:t>in</a:t>
            </a:r>
            <a:r>
              <a:rPr spc="-35"/>
              <a:t> </a:t>
            </a:r>
            <a:r>
              <a:rPr i="1"/>
              <a:t>Proc.</a:t>
            </a:r>
            <a:r>
              <a:rPr i="1" spc="-25"/>
              <a:t> </a:t>
            </a:r>
            <a:r>
              <a:rPr i="1"/>
              <a:t>IEEE</a:t>
            </a:r>
            <a:r>
              <a:rPr i="1" spc="-30"/>
              <a:t> </a:t>
            </a:r>
            <a:r>
              <a:rPr i="1"/>
              <a:t>Int.</a:t>
            </a:r>
            <a:r>
              <a:rPr i="1" spc="-25"/>
              <a:t> </a:t>
            </a:r>
            <a:r>
              <a:rPr i="1"/>
              <a:t>Conf.</a:t>
            </a:r>
            <a:r>
              <a:rPr i="1" spc="-30"/>
              <a:t> </a:t>
            </a:r>
            <a:r>
              <a:rPr i="1" spc="-9"/>
              <a:t>Smart </a:t>
            </a:r>
            <a:r>
              <a:rPr i="1"/>
              <a:t>Health</a:t>
            </a:r>
            <a:r>
              <a:rPr i="1" spc="-55"/>
              <a:t> </a:t>
            </a:r>
            <a:r>
              <a:rPr i="1"/>
              <a:t>Technologies</a:t>
            </a:r>
            <a:r>
              <a:rPr i="1" spc="-55"/>
              <a:t> </a:t>
            </a:r>
            <a:r>
              <a:rPr i="1" spc="-19"/>
              <a:t>(IC-</a:t>
            </a:r>
            <a:r>
              <a:rPr i="1"/>
              <a:t>SHT)</a:t>
            </a:r>
            <a:r>
              <a:t>,</a:t>
            </a:r>
            <a:r>
              <a:rPr spc="-55"/>
              <a:t> </a:t>
            </a:r>
            <a:r>
              <a:t>pp.</a:t>
            </a:r>
            <a:r>
              <a:rPr spc="-50"/>
              <a:t> </a:t>
            </a:r>
            <a:r>
              <a:t>301–308,</a:t>
            </a:r>
            <a:r>
              <a:rPr spc="-55"/>
              <a:t> </a:t>
            </a:r>
            <a:r>
              <a:rPr spc="-9"/>
              <a:t>2023.</a:t>
            </a:r>
          </a:p>
          <a:p>
            <a:pPr indent="12700">
              <a:spcBef>
                <a:spcPts val="300"/>
              </a:spcBef>
              <a:defRPr spc="-50" sz="2200"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50800">
              <a:spcBef>
                <a:spcPts val="100"/>
              </a:spcBef>
              <a:defRPr spc="-100"/>
            </a:pPr>
            <a:r>
              <a:t>References </a:t>
            </a:r>
            <a:r>
              <a:rPr spc="0"/>
              <a:t>(IEEE</a:t>
            </a:r>
            <a:r>
              <a:t> </a:t>
            </a:r>
            <a:r>
              <a:rPr spc="0"/>
              <a:t>Paper</a:t>
            </a:r>
            <a:r>
              <a:t> format):-</a:t>
            </a:r>
          </a:p>
        </p:txBody>
      </p:sp>
      <p:sp>
        <p:nvSpPr>
          <p:cNvPr id="182" name="object 3"/>
          <p:cNvSpPr txBox="1"/>
          <p:nvPr/>
        </p:nvSpPr>
        <p:spPr>
          <a:xfrm>
            <a:off x="921998" y="1186170"/>
            <a:ext cx="10486394" cy="453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9890" marR="181610" indent="-377825" algn="just">
              <a:spcBef>
                <a:spcPts val="1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[17]</a:t>
            </a:r>
            <a:r>
              <a:rPr spc="-35"/>
              <a:t> </a:t>
            </a:r>
            <a:r>
              <a:t>S.</a:t>
            </a:r>
            <a:r>
              <a:rPr spc="-35"/>
              <a:t> </a:t>
            </a:r>
            <a:r>
              <a:t>R.</a:t>
            </a:r>
            <a:r>
              <a:rPr spc="-35"/>
              <a:t> </a:t>
            </a:r>
            <a:r>
              <a:t>Thomas</a:t>
            </a:r>
            <a:r>
              <a:rPr spc="-30"/>
              <a:t> </a:t>
            </a:r>
            <a:r>
              <a:t>and</a:t>
            </a:r>
            <a:r>
              <a:rPr spc="-35"/>
              <a:t> </a:t>
            </a:r>
            <a:r>
              <a:t>G.</a:t>
            </a:r>
            <a:r>
              <a:rPr spc="-35"/>
              <a:t> </a:t>
            </a:r>
            <a:r>
              <a:t>Banerjee,</a:t>
            </a:r>
            <a:r>
              <a:rPr spc="-30"/>
              <a:t> </a:t>
            </a:r>
            <a:r>
              <a:t>“Augmented</a:t>
            </a:r>
            <a:r>
              <a:rPr spc="-35"/>
              <a:t> </a:t>
            </a:r>
            <a:r>
              <a:t>reality</a:t>
            </a:r>
            <a:r>
              <a:rPr spc="-35"/>
              <a:t> </a:t>
            </a:r>
            <a:r>
              <a:t>in</a:t>
            </a:r>
            <a:r>
              <a:rPr spc="-30"/>
              <a:t> </a:t>
            </a:r>
            <a:r>
              <a:t>pediatric</a:t>
            </a:r>
            <a:r>
              <a:rPr spc="-35"/>
              <a:t> </a:t>
            </a:r>
            <a:r>
              <a:rPr spc="-9"/>
              <a:t>cognitive 	</a:t>
            </a:r>
            <a:r>
              <a:t>rehabilitation:</a:t>
            </a:r>
            <a:r>
              <a:rPr spc="-45"/>
              <a:t> </a:t>
            </a:r>
            <a:r>
              <a:t>Opportunities</a:t>
            </a:r>
            <a:r>
              <a:rPr spc="-45"/>
              <a:t> </a:t>
            </a:r>
            <a:r>
              <a:t>and</a:t>
            </a:r>
            <a:r>
              <a:rPr spc="-39"/>
              <a:t> </a:t>
            </a:r>
            <a:r>
              <a:rPr spc="-9"/>
              <a:t>challenges,”</a:t>
            </a:r>
            <a:r>
              <a:rPr spc="-50"/>
              <a:t> </a:t>
            </a:r>
            <a:r>
              <a:rPr i="1"/>
              <a:t>IEEE</a:t>
            </a:r>
            <a:r>
              <a:rPr i="1" spc="-45"/>
              <a:t> </a:t>
            </a:r>
            <a:r>
              <a:rPr i="1"/>
              <a:t>Trans.</a:t>
            </a:r>
            <a:r>
              <a:rPr i="1" spc="-39"/>
              <a:t> </a:t>
            </a:r>
            <a:r>
              <a:rPr i="1"/>
              <a:t>Med.</a:t>
            </a:r>
            <a:r>
              <a:rPr i="1" spc="-45"/>
              <a:t> </a:t>
            </a:r>
            <a:r>
              <a:rPr i="1"/>
              <a:t>Imaging</a:t>
            </a:r>
            <a:r>
              <a:t>,</a:t>
            </a:r>
            <a:r>
              <a:rPr spc="-45"/>
              <a:t> </a:t>
            </a:r>
            <a:r>
              <a:rPr spc="-19"/>
              <a:t>vol. 	</a:t>
            </a:r>
            <a:r>
              <a:t>41,</a:t>
            </a:r>
            <a:r>
              <a:rPr spc="-60"/>
              <a:t> </a:t>
            </a:r>
            <a:r>
              <a:t>no.</a:t>
            </a:r>
            <a:r>
              <a:rPr spc="-55"/>
              <a:t> </a:t>
            </a:r>
            <a:r>
              <a:t>7,</a:t>
            </a:r>
            <a:r>
              <a:rPr spc="-55"/>
              <a:t> </a:t>
            </a:r>
            <a:r>
              <a:t>pp.</a:t>
            </a:r>
            <a:r>
              <a:rPr spc="-60"/>
              <a:t> </a:t>
            </a:r>
            <a:r>
              <a:t>1812–1823,</a:t>
            </a:r>
            <a:r>
              <a:rPr spc="-55"/>
              <a:t> </a:t>
            </a:r>
            <a:r>
              <a:rPr spc="-9"/>
              <a:t>2022.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89890" marR="103504" indent="-377825" algn="just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[18]</a:t>
            </a:r>
            <a:r>
              <a:rPr spc="-35"/>
              <a:t> </a:t>
            </a:r>
            <a:r>
              <a:t>National</a:t>
            </a:r>
            <a:r>
              <a:rPr spc="-30"/>
              <a:t> </a:t>
            </a:r>
            <a:r>
              <a:t>Institute</a:t>
            </a:r>
            <a:r>
              <a:rPr spc="-30"/>
              <a:t> </a:t>
            </a:r>
            <a:r>
              <a:t>of</a:t>
            </a:r>
            <a:r>
              <a:rPr spc="-30"/>
              <a:t> </a:t>
            </a:r>
            <a:r>
              <a:t>Mental</a:t>
            </a:r>
            <a:r>
              <a:rPr spc="-30"/>
              <a:t> </a:t>
            </a:r>
            <a:r>
              <a:t>Health</a:t>
            </a:r>
            <a:r>
              <a:rPr spc="-30"/>
              <a:t> </a:t>
            </a:r>
            <a:r>
              <a:t>(NIMH),</a:t>
            </a:r>
            <a:r>
              <a:rPr spc="-35"/>
              <a:t> </a:t>
            </a:r>
            <a:r>
              <a:rPr i="1"/>
              <a:t>Cognitive</a:t>
            </a:r>
            <a:r>
              <a:rPr i="1" spc="-30"/>
              <a:t> </a:t>
            </a:r>
            <a:r>
              <a:rPr i="1"/>
              <a:t>therapy</a:t>
            </a:r>
            <a:r>
              <a:rPr i="1" spc="-30"/>
              <a:t> </a:t>
            </a:r>
            <a:r>
              <a:rPr i="1" spc="-9"/>
              <a:t>techniques 	</a:t>
            </a:r>
            <a:r>
              <a:rPr i="1"/>
              <a:t>for</a:t>
            </a:r>
            <a:r>
              <a:rPr i="1" spc="-45"/>
              <a:t> </a:t>
            </a:r>
            <a:r>
              <a:rPr i="1"/>
              <a:t>children</a:t>
            </a:r>
            <a:r>
              <a:rPr i="1" spc="-39"/>
              <a:t> </a:t>
            </a:r>
            <a:r>
              <a:rPr i="1"/>
              <a:t>with</a:t>
            </a:r>
            <a:r>
              <a:rPr i="1" spc="-39"/>
              <a:t> </a:t>
            </a:r>
            <a:r>
              <a:rPr i="1"/>
              <a:t>developmental</a:t>
            </a:r>
            <a:r>
              <a:rPr i="1" spc="-45"/>
              <a:t> </a:t>
            </a:r>
            <a:r>
              <a:rPr i="1"/>
              <a:t>disorders</a:t>
            </a:r>
            <a:r>
              <a:t>,</a:t>
            </a:r>
            <a:r>
              <a:rPr spc="-39"/>
              <a:t> </a:t>
            </a:r>
            <a:r>
              <a:t>Research</a:t>
            </a:r>
            <a:r>
              <a:rPr spc="-39"/>
              <a:t> </a:t>
            </a:r>
            <a:r>
              <a:t>Report,</a:t>
            </a:r>
            <a:r>
              <a:rPr spc="-45"/>
              <a:t> </a:t>
            </a:r>
            <a:r>
              <a:rPr spc="-9"/>
              <a:t>2022.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5080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[19]</a:t>
            </a:r>
            <a:r>
              <a:rPr spc="-39"/>
              <a:t> </a:t>
            </a:r>
            <a:r>
              <a:t>M.</a:t>
            </a:r>
            <a:r>
              <a:rPr spc="-35"/>
              <a:t> </a:t>
            </a:r>
            <a:r>
              <a:t>Patel</a:t>
            </a:r>
            <a:r>
              <a:rPr spc="-35"/>
              <a:t> </a:t>
            </a:r>
            <a:r>
              <a:t>and</a:t>
            </a:r>
            <a:r>
              <a:rPr spc="-35"/>
              <a:t> </a:t>
            </a:r>
            <a:r>
              <a:t>H.</a:t>
            </a:r>
            <a:r>
              <a:rPr spc="-35"/>
              <a:t> </a:t>
            </a:r>
            <a:r>
              <a:t>Gupta,</a:t>
            </a:r>
            <a:r>
              <a:rPr spc="-35"/>
              <a:t> </a:t>
            </a:r>
            <a:r>
              <a:t>“Multimodal</a:t>
            </a:r>
            <a:r>
              <a:rPr spc="-35"/>
              <a:t> </a:t>
            </a:r>
            <a:r>
              <a:t>interaction</a:t>
            </a:r>
            <a:r>
              <a:rPr spc="-35"/>
              <a:t> </a:t>
            </a:r>
            <a:r>
              <a:t>for</a:t>
            </a:r>
            <a:r>
              <a:rPr spc="-35"/>
              <a:t> </a:t>
            </a:r>
            <a:r>
              <a:t>accessibility</a:t>
            </a:r>
            <a:r>
              <a:rPr spc="-35"/>
              <a:t> </a:t>
            </a:r>
            <a:r>
              <a:t>in</a:t>
            </a:r>
            <a:r>
              <a:rPr spc="-35"/>
              <a:t> </a:t>
            </a:r>
            <a:r>
              <a:rPr spc="-9"/>
              <a:t>learning platforms,”</a:t>
            </a:r>
            <a:r>
              <a:rPr spc="-35"/>
              <a:t> </a:t>
            </a:r>
            <a:r>
              <a:t>in</a:t>
            </a:r>
            <a:r>
              <a:rPr spc="-35"/>
              <a:t> </a:t>
            </a:r>
            <a:r>
              <a:rPr i="1"/>
              <a:t>Proc.</a:t>
            </a:r>
            <a:r>
              <a:rPr i="1" spc="-35"/>
              <a:t> </a:t>
            </a:r>
            <a:r>
              <a:rPr i="1"/>
              <a:t>IEEE</a:t>
            </a:r>
            <a:r>
              <a:rPr i="1" spc="-30"/>
              <a:t> </a:t>
            </a:r>
            <a:r>
              <a:rPr i="1"/>
              <a:t>Int.</a:t>
            </a:r>
            <a:r>
              <a:rPr i="1" spc="-30"/>
              <a:t> </a:t>
            </a:r>
            <a:r>
              <a:rPr i="1"/>
              <a:t>Conf.</a:t>
            </a:r>
            <a:r>
              <a:rPr i="1" spc="-35"/>
              <a:t> </a:t>
            </a:r>
            <a:r>
              <a:rPr i="1" spc="-9"/>
              <a:t>Human-</a:t>
            </a:r>
            <a:r>
              <a:rPr i="1"/>
              <a:t>Computer</a:t>
            </a:r>
            <a:r>
              <a:rPr i="1" spc="-30"/>
              <a:t> </a:t>
            </a:r>
            <a:r>
              <a:rPr i="1"/>
              <a:t>Interaction</a:t>
            </a:r>
            <a:r>
              <a:rPr i="1" spc="-30"/>
              <a:t> </a:t>
            </a:r>
            <a:r>
              <a:rPr i="1"/>
              <a:t>(HCI)</a:t>
            </a:r>
            <a:r>
              <a:t>,</a:t>
            </a:r>
            <a:r>
              <a:rPr spc="-35"/>
              <a:t> </a:t>
            </a:r>
            <a:r>
              <a:rPr spc="-25"/>
              <a:t>pp. </a:t>
            </a:r>
            <a:r>
              <a:t>99–106,</a:t>
            </a:r>
            <a:r>
              <a:rPr spc="-114"/>
              <a:t> </a:t>
            </a:r>
            <a:r>
              <a:rPr spc="-9"/>
              <a:t>2020.</a:t>
            </a:r>
          </a:p>
          <a:p>
            <a:pPr>
              <a:spcBef>
                <a:spcPts val="700"/>
              </a:spcBef>
              <a:buSzPct val="100000"/>
              <a:buFont typeface="Arial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393065" marR="169545" indent="-381000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Verdana"/>
                <a:ea typeface="Verdana"/>
                <a:cs typeface="Verdana"/>
                <a:sym typeface="Verdana"/>
              </a:defRPr>
            </a:pPr>
            <a:r>
              <a:t>[20]</a:t>
            </a:r>
            <a:r>
              <a:rPr spc="-45"/>
              <a:t> </a:t>
            </a:r>
            <a:r>
              <a:t>S.</a:t>
            </a:r>
            <a:r>
              <a:rPr spc="-45"/>
              <a:t> </a:t>
            </a:r>
            <a:r>
              <a:rPr spc="-30"/>
              <a:t>Ray,</a:t>
            </a:r>
            <a:r>
              <a:rPr spc="-45"/>
              <a:t> </a:t>
            </a:r>
            <a:r>
              <a:t>A.</a:t>
            </a:r>
            <a:r>
              <a:rPr spc="-39"/>
              <a:t> </a:t>
            </a:r>
            <a:r>
              <a:t>Verma,</a:t>
            </a:r>
            <a:r>
              <a:rPr spc="-45"/>
              <a:t> </a:t>
            </a:r>
            <a:r>
              <a:t>and</a:t>
            </a:r>
            <a:r>
              <a:rPr spc="-45"/>
              <a:t> </a:t>
            </a:r>
            <a:r>
              <a:t>L.</a:t>
            </a:r>
            <a:r>
              <a:rPr spc="-45"/>
              <a:t> </a:t>
            </a:r>
            <a:r>
              <a:t>Chandra,</a:t>
            </a:r>
            <a:r>
              <a:rPr spc="-39"/>
              <a:t> </a:t>
            </a:r>
            <a:r>
              <a:t>“Design</a:t>
            </a:r>
            <a:r>
              <a:rPr spc="-45"/>
              <a:t> </a:t>
            </a:r>
            <a:r>
              <a:t>of</a:t>
            </a:r>
            <a:r>
              <a:rPr spc="-45"/>
              <a:t> </a:t>
            </a:r>
            <a:r>
              <a:rPr spc="-9"/>
              <a:t>cloud-</a:t>
            </a:r>
            <a:r>
              <a:t>enabled</a:t>
            </a:r>
            <a:r>
              <a:rPr spc="-39"/>
              <a:t> </a:t>
            </a:r>
            <a:r>
              <a:rPr spc="-9"/>
              <a:t>cognitive </a:t>
            </a:r>
            <a:r>
              <a:t>training</a:t>
            </a:r>
            <a:r>
              <a:rPr spc="-25"/>
              <a:t> </a:t>
            </a:r>
            <a:r>
              <a:t>systems</a:t>
            </a:r>
            <a:r>
              <a:rPr spc="-25"/>
              <a:t> </a:t>
            </a:r>
            <a:r>
              <a:t>for</a:t>
            </a:r>
            <a:r>
              <a:rPr spc="-25"/>
              <a:t> </a:t>
            </a:r>
            <a:r>
              <a:rPr spc="-19"/>
              <a:t>low-</a:t>
            </a:r>
            <a:r>
              <a:t>resource</a:t>
            </a:r>
            <a:r>
              <a:rPr spc="-25"/>
              <a:t> </a:t>
            </a:r>
            <a:r>
              <a:rPr spc="-9"/>
              <a:t>settings,”</a:t>
            </a:r>
            <a:r>
              <a:rPr spc="-25"/>
              <a:t> </a:t>
            </a:r>
            <a:r>
              <a:rPr i="1"/>
              <a:t>IEEE</a:t>
            </a:r>
            <a:r>
              <a:rPr i="1" spc="-25"/>
              <a:t> </a:t>
            </a:r>
            <a:r>
              <a:rPr i="1"/>
              <a:t>Internet</a:t>
            </a:r>
            <a:r>
              <a:rPr i="1" spc="-25"/>
              <a:t> </a:t>
            </a:r>
            <a:r>
              <a:rPr i="1"/>
              <a:t>of</a:t>
            </a:r>
            <a:r>
              <a:rPr i="1" spc="-25"/>
              <a:t> </a:t>
            </a:r>
            <a:r>
              <a:rPr i="1"/>
              <a:t>Things</a:t>
            </a:r>
            <a:r>
              <a:rPr i="1" spc="-19"/>
              <a:t> </a:t>
            </a:r>
            <a:r>
              <a:rPr i="1"/>
              <a:t>J.</a:t>
            </a:r>
            <a:r>
              <a:t>,</a:t>
            </a:r>
            <a:r>
              <a:rPr spc="-25"/>
              <a:t> </a:t>
            </a:r>
            <a:r>
              <a:t>vol.</a:t>
            </a:r>
            <a:r>
              <a:rPr spc="-25"/>
              <a:t> 9, </a:t>
            </a:r>
            <a:r>
              <a:t>no.</a:t>
            </a:r>
            <a:r>
              <a:rPr spc="-50"/>
              <a:t> </a:t>
            </a:r>
            <a:r>
              <a:t>15,</a:t>
            </a:r>
            <a:r>
              <a:rPr spc="-45"/>
              <a:t> </a:t>
            </a:r>
            <a:r>
              <a:t>pp.</a:t>
            </a:r>
            <a:r>
              <a:rPr spc="-45"/>
              <a:t> </a:t>
            </a:r>
            <a:r>
              <a:rPr spc="-9"/>
              <a:t>13785–13794,</a:t>
            </a:r>
            <a:r>
              <a:rPr spc="-45"/>
              <a:t> </a:t>
            </a:r>
            <a:r>
              <a:rPr spc="-9"/>
              <a:t>2022.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2810" y="1441315"/>
            <a:ext cx="3893306" cy="3935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>
            <a:lvl1pPr indent="28575">
              <a:spcBef>
                <a:spcPts val="100"/>
              </a:spcBef>
              <a:defRPr spc="-100" sz="2800">
                <a:solidFill>
                  <a:srgbClr val="0044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Abstract:-</a:t>
            </a:r>
          </a:p>
        </p:txBody>
      </p:sp>
      <p:sp>
        <p:nvSpPr>
          <p:cNvPr id="98" name="object 3"/>
          <p:cNvSpPr txBox="1"/>
          <p:nvPr/>
        </p:nvSpPr>
        <p:spPr>
          <a:xfrm>
            <a:off x="754617" y="1125313"/>
            <a:ext cx="10718169" cy="323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27298"/>
              </a:lnSpc>
              <a:spcBef>
                <a:spcPts val="1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Computerized</a:t>
            </a:r>
            <a:r>
              <a:rPr spc="-50"/>
              <a:t> </a:t>
            </a:r>
            <a:r>
              <a:t>Cognitive</a:t>
            </a:r>
            <a:r>
              <a:rPr spc="-55"/>
              <a:t> </a:t>
            </a:r>
            <a:r>
              <a:t>Retraining</a:t>
            </a:r>
            <a:r>
              <a:rPr spc="-50"/>
              <a:t> </a:t>
            </a:r>
            <a:r>
              <a:t>Programs</a:t>
            </a:r>
            <a:r>
              <a:rPr spc="-50"/>
              <a:t> </a:t>
            </a:r>
            <a:r>
              <a:t>(CCRP)</a:t>
            </a:r>
            <a:r>
              <a:rPr spc="-50"/>
              <a:t> </a:t>
            </a:r>
            <a:r>
              <a:t>represent</a:t>
            </a:r>
            <a:r>
              <a:rPr spc="-55"/>
              <a:t> </a:t>
            </a:r>
            <a:r>
              <a:t>a</a:t>
            </a:r>
            <a:r>
              <a:rPr spc="-55"/>
              <a:t> </a:t>
            </a:r>
            <a:r>
              <a:t>growing</a:t>
            </a:r>
            <a:r>
              <a:rPr spc="-50"/>
              <a:t> </a:t>
            </a:r>
            <a:r>
              <a:t>area</a:t>
            </a:r>
            <a:r>
              <a:rPr spc="-55"/>
              <a:t> </a:t>
            </a:r>
            <a:r>
              <a:t>of</a:t>
            </a:r>
            <a:r>
              <a:rPr spc="-50"/>
              <a:t> </a:t>
            </a:r>
            <a:r>
              <a:t>interest</a:t>
            </a:r>
            <a:r>
              <a:rPr spc="-50"/>
              <a:t> </a:t>
            </a:r>
            <a:r>
              <a:rPr spc="-25"/>
              <a:t>in </a:t>
            </a:r>
            <a:r>
              <a:t>the</a:t>
            </a:r>
            <a:r>
              <a:rPr spc="-60"/>
              <a:t> </a:t>
            </a:r>
            <a:r>
              <a:rPr spc="-9"/>
              <a:t>field</a:t>
            </a:r>
            <a:r>
              <a:rPr spc="-50"/>
              <a:t> </a:t>
            </a:r>
            <a:r>
              <a:t>of</a:t>
            </a:r>
            <a:r>
              <a:rPr spc="-50"/>
              <a:t> </a:t>
            </a:r>
            <a:r>
              <a:t>special</a:t>
            </a:r>
            <a:r>
              <a:rPr spc="-60"/>
              <a:t> </a:t>
            </a:r>
            <a:r>
              <a:t>education</a:t>
            </a:r>
            <a:r>
              <a:rPr spc="-50"/>
              <a:t> </a:t>
            </a:r>
            <a:r>
              <a:t>and</a:t>
            </a:r>
            <a:r>
              <a:rPr spc="-50"/>
              <a:t> </a:t>
            </a:r>
            <a:r>
              <a:t>rehabilitation,</a:t>
            </a:r>
            <a:r>
              <a:rPr spc="-55"/>
              <a:t> </a:t>
            </a:r>
            <a:r>
              <a:t>particularly</a:t>
            </a:r>
            <a:r>
              <a:rPr spc="-50"/>
              <a:t> </a:t>
            </a:r>
            <a:r>
              <a:t>for</a:t>
            </a:r>
            <a:r>
              <a:rPr spc="-50"/>
              <a:t> </a:t>
            </a:r>
            <a:r>
              <a:t>children</a:t>
            </a:r>
            <a:r>
              <a:rPr spc="-55"/>
              <a:t> </a:t>
            </a:r>
            <a:r>
              <a:t>with</a:t>
            </a:r>
            <a:r>
              <a:rPr spc="-50"/>
              <a:t> </a:t>
            </a:r>
            <a:r>
              <a:t>disabilities</a:t>
            </a:r>
            <a:r>
              <a:rPr spc="-50"/>
              <a:t> </a:t>
            </a:r>
            <a:r>
              <a:rPr spc="-25"/>
              <a:t>who </a:t>
            </a:r>
            <a:r>
              <a:t>face</a:t>
            </a:r>
            <a:r>
              <a:rPr spc="-60"/>
              <a:t> </a:t>
            </a:r>
            <a:r>
              <a:t>challenges</a:t>
            </a:r>
            <a:r>
              <a:rPr spc="-45"/>
              <a:t> </a:t>
            </a:r>
            <a:r>
              <a:t>in</a:t>
            </a:r>
            <a:r>
              <a:rPr spc="-39"/>
              <a:t> </a:t>
            </a:r>
            <a:r>
              <a:t>cognitive,</a:t>
            </a:r>
            <a:r>
              <a:rPr spc="-45"/>
              <a:t> </a:t>
            </a:r>
            <a:r>
              <a:t>academic,</a:t>
            </a:r>
            <a:r>
              <a:rPr spc="-45"/>
              <a:t> </a:t>
            </a:r>
            <a:r>
              <a:t>and</a:t>
            </a:r>
            <a:r>
              <a:rPr spc="-39"/>
              <a:t> </a:t>
            </a:r>
            <a:r>
              <a:t>social</a:t>
            </a:r>
            <a:r>
              <a:rPr spc="-50"/>
              <a:t> </a:t>
            </a:r>
            <a:r>
              <a:t>development.</a:t>
            </a:r>
            <a:r>
              <a:rPr spc="-79"/>
              <a:t> </a:t>
            </a:r>
            <a:r>
              <a:t>These</a:t>
            </a:r>
            <a:r>
              <a:rPr spc="-45"/>
              <a:t> </a:t>
            </a:r>
            <a:r>
              <a:t>programs</a:t>
            </a:r>
            <a:r>
              <a:rPr spc="-45"/>
              <a:t> </a:t>
            </a:r>
            <a:r>
              <a:t>are</a:t>
            </a:r>
            <a:r>
              <a:rPr spc="-45"/>
              <a:t> </a:t>
            </a:r>
            <a:r>
              <a:rPr spc="-9"/>
              <a:t>designed</a:t>
            </a:r>
            <a:r>
              <a:rPr spc="550"/>
              <a:t> </a:t>
            </a:r>
            <a:r>
              <a:t>to</a:t>
            </a:r>
            <a:r>
              <a:rPr spc="-50"/>
              <a:t> </a:t>
            </a:r>
            <a:r>
              <a:t>strengthen</a:t>
            </a:r>
            <a:r>
              <a:rPr spc="-50"/>
              <a:t> </a:t>
            </a:r>
            <a:r>
              <a:t>fundamental</a:t>
            </a:r>
            <a:r>
              <a:rPr spc="-55"/>
              <a:t> </a:t>
            </a:r>
            <a:r>
              <a:t>cognitive</a:t>
            </a:r>
            <a:r>
              <a:rPr spc="-55"/>
              <a:t> </a:t>
            </a:r>
            <a:r>
              <a:t>processes</a:t>
            </a:r>
            <a:r>
              <a:rPr spc="-50"/>
              <a:t> </a:t>
            </a:r>
            <a:r>
              <a:t>such</a:t>
            </a:r>
            <a:r>
              <a:rPr spc="-50"/>
              <a:t> </a:t>
            </a:r>
            <a:r>
              <a:t>as</a:t>
            </a:r>
            <a:r>
              <a:rPr spc="-50"/>
              <a:t> </a:t>
            </a:r>
            <a:r>
              <a:t>attention,</a:t>
            </a:r>
            <a:r>
              <a:rPr spc="-50"/>
              <a:t> </a:t>
            </a:r>
            <a:r>
              <a:rPr spc="-19"/>
              <a:t>memory,</a:t>
            </a:r>
            <a:r>
              <a:rPr spc="-50"/>
              <a:t> </a:t>
            </a:r>
            <a:r>
              <a:t>language,</a:t>
            </a:r>
            <a:r>
              <a:rPr spc="-50"/>
              <a:t> </a:t>
            </a:r>
            <a:r>
              <a:rPr spc="-9"/>
              <a:t>reasoning, </a:t>
            </a:r>
            <a:r>
              <a:t>and</a:t>
            </a:r>
            <a:r>
              <a:rPr spc="-50"/>
              <a:t> </a:t>
            </a:r>
            <a:r>
              <a:t>executive</a:t>
            </a:r>
            <a:r>
              <a:rPr spc="-50"/>
              <a:t> </a:t>
            </a:r>
            <a:r>
              <a:t>functions</a:t>
            </a:r>
            <a:r>
              <a:rPr spc="-45"/>
              <a:t> </a:t>
            </a:r>
            <a:r>
              <a:t>through</a:t>
            </a:r>
            <a:r>
              <a:rPr spc="-45"/>
              <a:t> </a:t>
            </a:r>
            <a:r>
              <a:t>structured,</a:t>
            </a:r>
            <a:r>
              <a:rPr spc="-45"/>
              <a:t> </a:t>
            </a:r>
            <a:r>
              <a:rPr spc="-25"/>
              <a:t>computer-</a:t>
            </a:r>
            <a:r>
              <a:t>based</a:t>
            </a:r>
            <a:r>
              <a:rPr spc="-45"/>
              <a:t> </a:t>
            </a:r>
            <a:r>
              <a:t>activities</a:t>
            </a:r>
            <a:r>
              <a:rPr spc="-45"/>
              <a:t> </a:t>
            </a:r>
            <a:r>
              <a:t>and</a:t>
            </a:r>
            <a:r>
              <a:rPr spc="-45"/>
              <a:t> </a:t>
            </a:r>
            <a:r>
              <a:t>interactive</a:t>
            </a:r>
            <a:r>
              <a:rPr spc="-50"/>
              <a:t> </a:t>
            </a:r>
            <a:r>
              <a:rPr spc="-9"/>
              <a:t>exercises. </a:t>
            </a:r>
            <a:r>
              <a:t>By</a:t>
            </a:r>
            <a:r>
              <a:rPr spc="-70"/>
              <a:t> </a:t>
            </a:r>
            <a:r>
              <a:t>incorporating</a:t>
            </a:r>
            <a:r>
              <a:rPr spc="-65"/>
              <a:t> </a:t>
            </a:r>
            <a:r>
              <a:t>adaptive</a:t>
            </a:r>
            <a:r>
              <a:rPr spc="-70"/>
              <a:t> </a:t>
            </a:r>
            <a:r>
              <a:t>algorithms,</a:t>
            </a:r>
            <a:r>
              <a:rPr spc="-70"/>
              <a:t> </a:t>
            </a:r>
            <a:r>
              <a:rPr spc="-9"/>
              <a:t>gamification</a:t>
            </a:r>
            <a:r>
              <a:rPr spc="-65"/>
              <a:t> </a:t>
            </a:r>
            <a:r>
              <a:t>strategies,</a:t>
            </a:r>
            <a:r>
              <a:rPr spc="-65"/>
              <a:t> </a:t>
            </a:r>
            <a:r>
              <a:t>and</a:t>
            </a:r>
            <a:r>
              <a:rPr spc="-70"/>
              <a:t> </a:t>
            </a:r>
            <a:r>
              <a:t>multimedia</a:t>
            </a:r>
            <a:r>
              <a:rPr spc="-70"/>
              <a:t> </a:t>
            </a:r>
            <a:r>
              <a:t>elements,</a:t>
            </a:r>
            <a:r>
              <a:rPr spc="-65"/>
              <a:t> </a:t>
            </a:r>
            <a:r>
              <a:rPr spc="-19"/>
              <a:t>CCRP </a:t>
            </a:r>
            <a:r>
              <a:t>provides</a:t>
            </a:r>
            <a:r>
              <a:rPr spc="-45"/>
              <a:t> </a:t>
            </a:r>
            <a:r>
              <a:t>an</a:t>
            </a:r>
            <a:r>
              <a:rPr spc="-39"/>
              <a:t> </a:t>
            </a:r>
            <a:r>
              <a:t>engaging</a:t>
            </a:r>
            <a:r>
              <a:rPr spc="-45"/>
              <a:t> </a:t>
            </a:r>
            <a:r>
              <a:t>and</a:t>
            </a:r>
            <a:r>
              <a:rPr spc="-39"/>
              <a:t> </a:t>
            </a:r>
            <a:r>
              <a:t>motivating</a:t>
            </a:r>
            <a:r>
              <a:rPr spc="-45"/>
              <a:t> </a:t>
            </a:r>
            <a:r>
              <a:t>learning</a:t>
            </a:r>
            <a:r>
              <a:rPr spc="-39"/>
              <a:t> </a:t>
            </a:r>
            <a:r>
              <a:t>environment</a:t>
            </a:r>
            <a:r>
              <a:rPr spc="-50"/>
              <a:t> </a:t>
            </a:r>
            <a:r>
              <a:t>that</a:t>
            </a:r>
            <a:r>
              <a:rPr spc="-45"/>
              <a:t> </a:t>
            </a:r>
            <a:r>
              <a:t>can</a:t>
            </a:r>
            <a:r>
              <a:rPr spc="-45"/>
              <a:t> </a:t>
            </a:r>
            <a:r>
              <a:t>be</a:t>
            </a:r>
            <a:r>
              <a:rPr spc="-45"/>
              <a:t> </a:t>
            </a:r>
            <a:r>
              <a:t>customized</a:t>
            </a:r>
            <a:r>
              <a:rPr spc="-39"/>
              <a:t> </a:t>
            </a:r>
            <a:r>
              <a:t>according</a:t>
            </a:r>
            <a:r>
              <a:rPr spc="-45"/>
              <a:t> </a:t>
            </a:r>
            <a:r>
              <a:rPr spc="-25"/>
              <a:t>to </a:t>
            </a:r>
            <a:r>
              <a:t>the</a:t>
            </a:r>
            <a:r>
              <a:rPr spc="-45"/>
              <a:t> </a:t>
            </a:r>
            <a:r>
              <a:rPr spc="-9"/>
              <a:t>child’s</a:t>
            </a:r>
            <a:r>
              <a:rPr spc="-39"/>
              <a:t> </a:t>
            </a:r>
            <a:r>
              <a:t>individual</a:t>
            </a:r>
            <a:r>
              <a:rPr spc="-45"/>
              <a:t> </a:t>
            </a:r>
            <a:r>
              <a:t>needs,</a:t>
            </a:r>
            <a:r>
              <a:rPr spc="-39"/>
              <a:t> </a:t>
            </a:r>
            <a:r>
              <a:t>abilities,</a:t>
            </a:r>
            <a:r>
              <a:rPr spc="-39"/>
              <a:t> </a:t>
            </a:r>
            <a:r>
              <a:t>and</a:t>
            </a:r>
            <a:r>
              <a:rPr spc="-39"/>
              <a:t> </a:t>
            </a:r>
            <a:r>
              <a:t>pace</a:t>
            </a:r>
            <a:r>
              <a:rPr spc="-39"/>
              <a:t> </a:t>
            </a:r>
            <a:r>
              <a:t>of</a:t>
            </a:r>
            <a:r>
              <a:rPr spc="-39"/>
              <a:t> </a:t>
            </a:r>
            <a:r>
              <a:rPr spc="-9"/>
              <a:t>progress.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2"/>
          <p:cNvSpPr txBox="1"/>
          <p:nvPr/>
        </p:nvSpPr>
        <p:spPr>
          <a:xfrm>
            <a:off x="826955" y="1091780"/>
            <a:ext cx="10865485" cy="460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455930" indent="31115">
              <a:lnSpc>
                <a:spcPct val="116700"/>
              </a:lnSpc>
              <a:spcBef>
                <a:spcPts val="1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Moreover,</a:t>
            </a:r>
            <a:r>
              <a:rPr spc="-55"/>
              <a:t> </a:t>
            </a:r>
            <a:r>
              <a:t>CCRP</a:t>
            </a:r>
            <a:r>
              <a:rPr spc="-125"/>
              <a:t> </a:t>
            </a:r>
            <a:r>
              <a:t>offers</a:t>
            </a:r>
            <a:r>
              <a:rPr spc="-55"/>
              <a:t> </a:t>
            </a:r>
            <a:r>
              <a:t>scalability</a:t>
            </a:r>
            <a:r>
              <a:rPr spc="-50"/>
              <a:t> </a:t>
            </a:r>
            <a:r>
              <a:t>and</a:t>
            </a:r>
            <a:r>
              <a:rPr spc="-50"/>
              <a:t> </a:t>
            </a:r>
            <a:r>
              <a:rPr spc="-25"/>
              <a:t>flexibility,</a:t>
            </a:r>
            <a:r>
              <a:rPr spc="-50"/>
              <a:t> </a:t>
            </a:r>
            <a:r>
              <a:t>making</a:t>
            </a:r>
            <a:r>
              <a:rPr spc="-55"/>
              <a:t> </a:t>
            </a:r>
            <a:r>
              <a:t>it</a:t>
            </a:r>
            <a:r>
              <a:rPr spc="-55"/>
              <a:t> </a:t>
            </a:r>
            <a:r>
              <a:t>possible</a:t>
            </a:r>
            <a:r>
              <a:rPr spc="-55"/>
              <a:t> </a:t>
            </a:r>
            <a:r>
              <a:t>to</a:t>
            </a:r>
            <a:r>
              <a:rPr spc="-50"/>
              <a:t> </a:t>
            </a:r>
            <a:r>
              <a:t>design</a:t>
            </a:r>
            <a:r>
              <a:rPr spc="-55"/>
              <a:t> </a:t>
            </a:r>
            <a:r>
              <a:t>programs</a:t>
            </a:r>
            <a:r>
              <a:rPr spc="-50"/>
              <a:t> </a:t>
            </a:r>
            <a:r>
              <a:rPr spc="-19"/>
              <a:t>that </a:t>
            </a:r>
            <a:r>
              <a:t>address</a:t>
            </a:r>
            <a:r>
              <a:rPr spc="-45"/>
              <a:t> </a:t>
            </a:r>
            <a:r>
              <a:t>diverse</a:t>
            </a:r>
            <a:r>
              <a:rPr spc="-50"/>
              <a:t> </a:t>
            </a:r>
            <a:r>
              <a:t>needs</a:t>
            </a:r>
            <a:r>
              <a:rPr spc="-45"/>
              <a:t> </a:t>
            </a:r>
            <a:r>
              <a:t>ranging</a:t>
            </a:r>
            <a:r>
              <a:rPr spc="-45"/>
              <a:t> </a:t>
            </a:r>
            <a:r>
              <a:t>from</a:t>
            </a:r>
            <a:r>
              <a:rPr spc="-45"/>
              <a:t> </a:t>
            </a:r>
            <a:r>
              <a:t>mild</a:t>
            </a:r>
            <a:r>
              <a:rPr spc="-45"/>
              <a:t> </a:t>
            </a:r>
            <a:r>
              <a:t>learning</a:t>
            </a:r>
            <a:r>
              <a:rPr spc="-45"/>
              <a:t> </a:t>
            </a:r>
            <a:r>
              <a:rPr spc="-9"/>
              <a:t>difficulties</a:t>
            </a:r>
            <a:r>
              <a:rPr spc="-45"/>
              <a:t> </a:t>
            </a:r>
            <a:r>
              <a:t>to</a:t>
            </a:r>
            <a:r>
              <a:rPr spc="-39"/>
              <a:t> </a:t>
            </a:r>
            <a:r>
              <a:t>more</a:t>
            </a:r>
            <a:r>
              <a:rPr spc="-50"/>
              <a:t> </a:t>
            </a:r>
            <a:r>
              <a:t>severe</a:t>
            </a:r>
            <a:r>
              <a:rPr spc="-50"/>
              <a:t> </a:t>
            </a:r>
            <a:r>
              <a:rPr spc="-9"/>
              <a:t>cognitive</a:t>
            </a:r>
          </a:p>
          <a:p>
            <a:pPr marR="245745" indent="31115">
              <a:lnSpc>
                <a:spcPct val="106699"/>
              </a:lnSpc>
              <a:spcBef>
                <a:spcPts val="200"/>
              </a:spcBef>
              <a:defRPr spc="-9"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impairments.</a:t>
            </a:r>
            <a:r>
              <a:rPr spc="-79"/>
              <a:t> </a:t>
            </a:r>
            <a:r>
              <a:rPr spc="0"/>
              <a:t>The</a:t>
            </a:r>
            <a:r>
              <a:rPr spc="-39"/>
              <a:t> </a:t>
            </a:r>
            <a:r>
              <a:rPr spc="0"/>
              <a:t>integration</a:t>
            </a:r>
            <a:r>
              <a:rPr spc="-39"/>
              <a:t> </a:t>
            </a:r>
            <a:r>
              <a:rPr spc="0"/>
              <a:t>of</a:t>
            </a:r>
            <a:r>
              <a:rPr spc="-39"/>
              <a:t> </a:t>
            </a:r>
            <a:r>
              <a:t>progress-</a:t>
            </a:r>
            <a:r>
              <a:rPr spc="0"/>
              <a:t>tracking</a:t>
            </a:r>
            <a:r>
              <a:rPr spc="-39"/>
              <a:t> </a:t>
            </a:r>
            <a:r>
              <a:rPr spc="0"/>
              <a:t>features</a:t>
            </a:r>
            <a:r>
              <a:rPr spc="-35"/>
              <a:t> </a:t>
            </a:r>
            <a:r>
              <a:rPr spc="0"/>
              <a:t>provides</a:t>
            </a:r>
            <a:r>
              <a:rPr spc="-39"/>
              <a:t> </a:t>
            </a:r>
            <a:r>
              <a:rPr spc="0"/>
              <a:t>valuable</a:t>
            </a:r>
            <a:r>
              <a:rPr spc="-45"/>
              <a:t> </a:t>
            </a:r>
            <a:r>
              <a:rPr spc="0"/>
              <a:t>data</a:t>
            </a:r>
            <a:r>
              <a:rPr spc="-39"/>
              <a:t> </a:t>
            </a:r>
            <a:r>
              <a:rPr spc="-25"/>
              <a:t>for </a:t>
            </a:r>
            <a:r>
              <a:rPr spc="0"/>
              <a:t>therapists,</a:t>
            </a:r>
            <a:r>
              <a:rPr spc="-45"/>
              <a:t> </a:t>
            </a:r>
            <a:r>
              <a:rPr spc="0"/>
              <a:t>educators,</a:t>
            </a:r>
            <a:r>
              <a:rPr spc="-45"/>
              <a:t> </a:t>
            </a:r>
            <a:r>
              <a:rPr spc="0"/>
              <a:t>and</a:t>
            </a:r>
            <a:r>
              <a:rPr spc="-39"/>
              <a:t> </a:t>
            </a:r>
            <a:r>
              <a:rPr spc="0"/>
              <a:t>parents,</a:t>
            </a:r>
            <a:r>
              <a:rPr spc="-45"/>
              <a:t> </a:t>
            </a:r>
            <a:r>
              <a:rPr spc="0"/>
              <a:t>enabling</a:t>
            </a:r>
            <a:r>
              <a:rPr spc="-39"/>
              <a:t> </a:t>
            </a:r>
            <a:r>
              <a:rPr spc="0"/>
              <a:t>them</a:t>
            </a:r>
            <a:r>
              <a:rPr spc="-50"/>
              <a:t> </a:t>
            </a:r>
            <a:r>
              <a:rPr spc="0"/>
              <a:t>to</a:t>
            </a:r>
            <a:r>
              <a:rPr spc="-39"/>
              <a:t> </a:t>
            </a:r>
            <a:r>
              <a:rPr spc="0"/>
              <a:t>adjust</a:t>
            </a:r>
            <a:r>
              <a:rPr spc="-50"/>
              <a:t> </a:t>
            </a:r>
            <a:r>
              <a:rPr spc="0"/>
              <a:t>interventions</a:t>
            </a:r>
            <a:r>
              <a:rPr spc="-39"/>
              <a:t> </a:t>
            </a:r>
            <a:r>
              <a:rPr spc="0"/>
              <a:t>and</a:t>
            </a:r>
            <a:r>
              <a:rPr spc="-45"/>
              <a:t> </a:t>
            </a:r>
            <a:r>
              <a:rPr spc="0"/>
              <a:t>measure</a:t>
            </a:r>
            <a:r>
              <a:rPr spc="-45"/>
              <a:t> </a:t>
            </a:r>
            <a:r>
              <a:t>outcomes </a:t>
            </a:r>
            <a:r>
              <a:rPr spc="-19"/>
              <a:t>effectively.</a:t>
            </a:r>
            <a:r>
              <a:rPr spc="-85"/>
              <a:t> </a:t>
            </a:r>
            <a:r>
              <a:rPr spc="0"/>
              <a:t>While</a:t>
            </a:r>
            <a:r>
              <a:rPr spc="-50"/>
              <a:t> </a:t>
            </a:r>
            <a:r>
              <a:rPr spc="0"/>
              <a:t>evidence</a:t>
            </a:r>
            <a:r>
              <a:rPr spc="-55"/>
              <a:t> </a:t>
            </a:r>
            <a:r>
              <a:rPr spc="0"/>
              <a:t>supports</a:t>
            </a:r>
            <a:r>
              <a:rPr spc="-45"/>
              <a:t> </a:t>
            </a:r>
            <a:r>
              <a:rPr spc="0"/>
              <a:t>the</a:t>
            </a:r>
            <a:r>
              <a:rPr spc="-50"/>
              <a:t> </a:t>
            </a:r>
            <a:r>
              <a:rPr spc="0"/>
              <a:t>effectiveness</a:t>
            </a:r>
            <a:r>
              <a:rPr spc="-45"/>
              <a:t> </a:t>
            </a:r>
            <a:r>
              <a:rPr spc="0"/>
              <a:t>of</a:t>
            </a:r>
            <a:r>
              <a:rPr spc="-50"/>
              <a:t> </a:t>
            </a:r>
            <a:r>
              <a:rPr spc="0"/>
              <a:t>these</a:t>
            </a:r>
            <a:r>
              <a:rPr spc="-50"/>
              <a:t> </a:t>
            </a:r>
            <a:r>
              <a:rPr spc="0"/>
              <a:t>programs,</a:t>
            </a:r>
            <a:r>
              <a:rPr spc="-45"/>
              <a:t> </a:t>
            </a:r>
            <a:r>
              <a:rPr spc="0"/>
              <a:t>further</a:t>
            </a:r>
            <a:r>
              <a:rPr spc="-45"/>
              <a:t> </a:t>
            </a:r>
            <a:r>
              <a:rPr spc="0"/>
              <a:t>research</a:t>
            </a:r>
            <a:r>
              <a:rPr spc="-50"/>
              <a:t> </a:t>
            </a:r>
            <a:r>
              <a:rPr spc="-25"/>
              <a:t>is</a:t>
            </a:r>
          </a:p>
          <a:p>
            <a:pPr marR="153670" indent="12700">
              <a:lnSpc>
                <a:spcPct val="1167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needed</a:t>
            </a:r>
            <a:r>
              <a:rPr spc="-39"/>
              <a:t> </a:t>
            </a:r>
            <a:r>
              <a:t>to</a:t>
            </a:r>
            <a:r>
              <a:rPr spc="-35"/>
              <a:t> </a:t>
            </a:r>
            <a:r>
              <a:t>establish</a:t>
            </a:r>
            <a:r>
              <a:rPr spc="-35"/>
              <a:t> </a:t>
            </a:r>
            <a:r>
              <a:t>standardized</a:t>
            </a:r>
            <a:r>
              <a:rPr spc="-35"/>
              <a:t> </a:t>
            </a:r>
            <a:r>
              <a:t>protocols,</a:t>
            </a:r>
            <a:r>
              <a:rPr spc="-35"/>
              <a:t> </a:t>
            </a:r>
            <a:r>
              <a:t>evaluate</a:t>
            </a:r>
            <a:r>
              <a:rPr spc="-39"/>
              <a:t> </a:t>
            </a:r>
            <a:r>
              <a:rPr spc="-19"/>
              <a:t>long-</a:t>
            </a:r>
            <a:r>
              <a:t>term</a:t>
            </a:r>
            <a:r>
              <a:rPr spc="-39"/>
              <a:t> </a:t>
            </a:r>
            <a:r>
              <a:rPr spc="-9"/>
              <a:t>benefits,</a:t>
            </a:r>
            <a:r>
              <a:rPr spc="-35"/>
              <a:t> </a:t>
            </a:r>
            <a:r>
              <a:t>and</a:t>
            </a:r>
            <a:r>
              <a:rPr spc="-35"/>
              <a:t> </a:t>
            </a:r>
            <a:r>
              <a:t>ensure</a:t>
            </a:r>
            <a:r>
              <a:rPr spc="-39"/>
              <a:t> </a:t>
            </a:r>
            <a:r>
              <a:rPr spc="-9"/>
              <a:t>accessibility </a:t>
            </a:r>
            <a:r>
              <a:t>across</a:t>
            </a:r>
            <a:r>
              <a:rPr spc="-75"/>
              <a:t> </a:t>
            </a:r>
            <a:r>
              <a:t>different</a:t>
            </a:r>
            <a:r>
              <a:rPr spc="-75"/>
              <a:t> </a:t>
            </a:r>
            <a:r>
              <a:rPr spc="-9"/>
              <a:t>socio-</a:t>
            </a:r>
            <a:r>
              <a:t>economic</a:t>
            </a:r>
            <a:r>
              <a:rPr spc="-75"/>
              <a:t> </a:t>
            </a:r>
            <a:r>
              <a:rPr spc="-9"/>
              <a:t>contexts.</a:t>
            </a:r>
          </a:p>
          <a:p>
            <a:pPr marR="5080" indent="12700">
              <a:lnSpc>
                <a:spcPct val="116700"/>
              </a:lnSpc>
              <a:spcBef>
                <a:spcPts val="1100"/>
              </a:spcBef>
              <a:defRPr b="1"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</a:t>
            </a:r>
            <a:r>
              <a:rPr spc="-55"/>
              <a:t> </a:t>
            </a:r>
            <a:r>
              <a:t>conclusion</a:t>
            </a:r>
            <a:r>
              <a:rPr b="0"/>
              <a:t>,</a:t>
            </a:r>
            <a:r>
              <a:rPr b="0" spc="-55"/>
              <a:t> </a:t>
            </a:r>
            <a:r>
              <a:rPr b="0"/>
              <a:t>computerized</a:t>
            </a:r>
            <a:r>
              <a:rPr b="0" spc="-50"/>
              <a:t> </a:t>
            </a:r>
            <a:r>
              <a:rPr b="0"/>
              <a:t>cognitive</a:t>
            </a:r>
            <a:r>
              <a:rPr b="0" spc="-60"/>
              <a:t> </a:t>
            </a:r>
            <a:r>
              <a:rPr b="0"/>
              <a:t>retraining</a:t>
            </a:r>
            <a:r>
              <a:rPr b="0" spc="-55"/>
              <a:t> </a:t>
            </a:r>
            <a:r>
              <a:rPr b="0"/>
              <a:t>for</a:t>
            </a:r>
            <a:r>
              <a:rPr b="0" spc="-50"/>
              <a:t> </a:t>
            </a:r>
            <a:r>
              <a:rPr b="0" spc="-19"/>
              <a:t>home-</a:t>
            </a:r>
            <a:r>
              <a:rPr b="0"/>
              <a:t>based</a:t>
            </a:r>
            <a:r>
              <a:rPr b="0" spc="-55"/>
              <a:t> </a:t>
            </a:r>
            <a:r>
              <a:rPr b="0"/>
              <a:t>use</a:t>
            </a:r>
            <a:r>
              <a:rPr b="0" spc="-55"/>
              <a:t> </a:t>
            </a:r>
            <a:r>
              <a:rPr b="0"/>
              <a:t>holds</a:t>
            </a:r>
            <a:r>
              <a:rPr b="0" spc="-55"/>
              <a:t> </a:t>
            </a:r>
            <a:r>
              <a:rPr b="0" spc="-9"/>
              <a:t>significant</a:t>
            </a:r>
            <a:r>
              <a:rPr b="0" spc="-60"/>
              <a:t> </a:t>
            </a:r>
            <a:r>
              <a:rPr b="0" spc="-9"/>
              <a:t>promise</a:t>
            </a:r>
            <a:r>
              <a:rPr b="0" spc="550"/>
              <a:t> </a:t>
            </a:r>
            <a:r>
              <a:rPr b="0"/>
              <a:t>as</a:t>
            </a:r>
            <a:r>
              <a:rPr b="0" spc="-50"/>
              <a:t> </a:t>
            </a:r>
            <a:r>
              <a:rPr b="0"/>
              <a:t>a</a:t>
            </a:r>
            <a:r>
              <a:rPr b="0" spc="-55"/>
              <a:t> </a:t>
            </a:r>
            <a:r>
              <a:rPr b="0" spc="-9"/>
              <a:t>cost-</a:t>
            </a:r>
            <a:r>
              <a:rPr b="0"/>
              <a:t>effective,</a:t>
            </a:r>
            <a:r>
              <a:rPr b="0" spc="-50"/>
              <a:t> </a:t>
            </a:r>
            <a:r>
              <a:rPr b="0"/>
              <a:t>accessible,</a:t>
            </a:r>
            <a:r>
              <a:rPr b="0" spc="-45"/>
              <a:t> </a:t>
            </a:r>
            <a:r>
              <a:rPr b="0"/>
              <a:t>and</a:t>
            </a:r>
            <a:r>
              <a:rPr b="0" spc="-50"/>
              <a:t> </a:t>
            </a:r>
            <a:r>
              <a:rPr b="0" spc="-9"/>
              <a:t>child-</a:t>
            </a:r>
            <a:r>
              <a:rPr b="0"/>
              <a:t>centered</a:t>
            </a:r>
            <a:r>
              <a:rPr b="0" spc="-50"/>
              <a:t> </a:t>
            </a:r>
            <a:r>
              <a:rPr b="0"/>
              <a:t>approach</a:t>
            </a:r>
            <a:r>
              <a:rPr b="0" spc="-50"/>
              <a:t> </a:t>
            </a:r>
            <a:r>
              <a:rPr b="0"/>
              <a:t>to</a:t>
            </a:r>
            <a:r>
              <a:rPr b="0" spc="-50"/>
              <a:t> </a:t>
            </a:r>
            <a:r>
              <a:rPr b="0"/>
              <a:t>supplement</a:t>
            </a:r>
            <a:r>
              <a:rPr b="0" spc="-50"/>
              <a:t> </a:t>
            </a:r>
            <a:r>
              <a:rPr b="0"/>
              <a:t>traditional</a:t>
            </a:r>
            <a:r>
              <a:rPr b="0" spc="-55"/>
              <a:t> </a:t>
            </a:r>
            <a:r>
              <a:rPr b="0" spc="-9"/>
              <a:t>therapeutic </a:t>
            </a:r>
            <a:r>
              <a:rPr b="0"/>
              <a:t>practices.</a:t>
            </a:r>
            <a:r>
              <a:rPr b="0" spc="-45"/>
              <a:t> </a:t>
            </a:r>
            <a:r>
              <a:rPr b="0"/>
              <a:t>By</a:t>
            </a:r>
            <a:r>
              <a:rPr b="0" spc="-39"/>
              <a:t> </a:t>
            </a:r>
            <a:r>
              <a:rPr b="0"/>
              <a:t>harnessing</a:t>
            </a:r>
            <a:r>
              <a:rPr b="0" spc="-39"/>
              <a:t> </a:t>
            </a:r>
            <a:r>
              <a:rPr b="0"/>
              <a:t>technology</a:t>
            </a:r>
            <a:r>
              <a:rPr b="0" spc="-39"/>
              <a:t> </a:t>
            </a:r>
            <a:r>
              <a:rPr b="0"/>
              <a:t>to</a:t>
            </a:r>
            <a:r>
              <a:rPr b="0" spc="-39"/>
              <a:t> </a:t>
            </a:r>
            <a:r>
              <a:rPr b="0"/>
              <a:t>provide</a:t>
            </a:r>
            <a:r>
              <a:rPr b="0" spc="-45"/>
              <a:t> </a:t>
            </a:r>
            <a:r>
              <a:rPr b="0"/>
              <a:t>personalized,</a:t>
            </a:r>
            <a:r>
              <a:rPr b="0" spc="-39"/>
              <a:t> </a:t>
            </a:r>
            <a:r>
              <a:rPr b="0"/>
              <a:t>engaging,</a:t>
            </a:r>
            <a:r>
              <a:rPr b="0" spc="-39"/>
              <a:t> </a:t>
            </a:r>
            <a:r>
              <a:rPr b="0"/>
              <a:t>and</a:t>
            </a:r>
            <a:r>
              <a:rPr b="0" spc="-39"/>
              <a:t> </a:t>
            </a:r>
            <a:r>
              <a:rPr b="0"/>
              <a:t>continuous</a:t>
            </a:r>
            <a:r>
              <a:rPr b="0" spc="-39"/>
              <a:t> </a:t>
            </a:r>
            <a:r>
              <a:rPr b="0" spc="-9"/>
              <a:t>cognitive </a:t>
            </a:r>
            <a:r>
              <a:rPr b="0"/>
              <a:t>stimulation,</a:t>
            </a:r>
            <a:r>
              <a:rPr b="0" spc="-35"/>
              <a:t> </a:t>
            </a:r>
            <a:r>
              <a:rPr b="0"/>
              <a:t>CCRP</a:t>
            </a:r>
            <a:r>
              <a:rPr b="0" spc="-114"/>
              <a:t> </a:t>
            </a:r>
            <a:r>
              <a:rPr b="0"/>
              <a:t>can</a:t>
            </a:r>
            <a:r>
              <a:rPr b="0" spc="-35"/>
              <a:t> </a:t>
            </a:r>
            <a:r>
              <a:rPr b="0"/>
              <a:t>play</a:t>
            </a:r>
            <a:r>
              <a:rPr b="0" spc="-35"/>
              <a:t> </a:t>
            </a:r>
            <a:r>
              <a:rPr b="0"/>
              <a:t>a</a:t>
            </a:r>
            <a:r>
              <a:rPr b="0" spc="-35"/>
              <a:t> </a:t>
            </a:r>
            <a:r>
              <a:rPr b="0"/>
              <a:t>vital</a:t>
            </a:r>
            <a:r>
              <a:rPr b="0" spc="-39"/>
              <a:t> </a:t>
            </a:r>
            <a:r>
              <a:rPr b="0"/>
              <a:t>role</a:t>
            </a:r>
            <a:r>
              <a:rPr b="0" spc="-39"/>
              <a:t> </a:t>
            </a:r>
            <a:r>
              <a:rPr b="0"/>
              <a:t>in</a:t>
            </a:r>
            <a:r>
              <a:rPr b="0" spc="-35"/>
              <a:t> </a:t>
            </a:r>
            <a:r>
              <a:rPr b="0"/>
              <a:t>enhancing</a:t>
            </a:r>
            <a:r>
              <a:rPr b="0" spc="-30"/>
              <a:t> </a:t>
            </a:r>
            <a:r>
              <a:rPr b="0"/>
              <a:t>independence,</a:t>
            </a:r>
            <a:r>
              <a:rPr b="0" spc="-35"/>
              <a:t> </a:t>
            </a:r>
            <a:r>
              <a:rPr b="0"/>
              <a:t>academic</a:t>
            </a:r>
            <a:r>
              <a:rPr b="0" spc="-39"/>
              <a:t> </a:t>
            </a:r>
            <a:r>
              <a:rPr b="0"/>
              <a:t>readiness,</a:t>
            </a:r>
            <a:r>
              <a:rPr b="0" spc="-35"/>
              <a:t> </a:t>
            </a:r>
            <a:r>
              <a:rPr b="0" spc="-25"/>
              <a:t>and </a:t>
            </a:r>
            <a:r>
              <a:rPr b="0"/>
              <a:t>overall</a:t>
            </a:r>
            <a:r>
              <a:rPr b="0" spc="-45"/>
              <a:t> </a:t>
            </a:r>
            <a:r>
              <a:rPr b="0"/>
              <a:t>quality</a:t>
            </a:r>
            <a:r>
              <a:rPr b="0" spc="-35"/>
              <a:t> </a:t>
            </a:r>
            <a:r>
              <a:rPr b="0"/>
              <a:t>of</a:t>
            </a:r>
            <a:r>
              <a:rPr b="0" spc="-39"/>
              <a:t> </a:t>
            </a:r>
            <a:r>
              <a:rPr b="0"/>
              <a:t>life</a:t>
            </a:r>
            <a:r>
              <a:rPr b="0" spc="-39"/>
              <a:t> </a:t>
            </a:r>
            <a:r>
              <a:rPr b="0"/>
              <a:t>for</a:t>
            </a:r>
            <a:r>
              <a:rPr b="0" spc="-39"/>
              <a:t> </a:t>
            </a:r>
            <a:r>
              <a:rPr b="0"/>
              <a:t>children</a:t>
            </a:r>
            <a:r>
              <a:rPr b="0" spc="-35"/>
              <a:t> </a:t>
            </a:r>
            <a:r>
              <a:rPr b="0"/>
              <a:t>with</a:t>
            </a:r>
            <a:r>
              <a:rPr b="0" spc="-35"/>
              <a:t> </a:t>
            </a:r>
            <a:r>
              <a:rPr b="0" spc="-9"/>
              <a:t>disabilities.</a:t>
            </a:r>
          </a:p>
        </p:txBody>
      </p:sp>
      <p:sp>
        <p:nvSpPr>
          <p:cNvPr id="101" name="object 3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>
            <a:lvl1pPr indent="39368">
              <a:spcBef>
                <a:spcPts val="100"/>
              </a:spcBef>
              <a:defRPr spc="-100" sz="2800">
                <a:solidFill>
                  <a:srgbClr val="0044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Abstract:-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"/>
              </a:spcBef>
            </a:pPr>
            <a:r>
              <a:t>Problem</a:t>
            </a:r>
            <a:r>
              <a:rPr spc="-100"/>
              <a:t> </a:t>
            </a:r>
            <a:r>
              <a:t>Statement</a:t>
            </a:r>
            <a:r>
              <a:rPr spc="-100"/>
              <a:t> </a:t>
            </a:r>
            <a:r>
              <a:t>Number:</a:t>
            </a:r>
            <a:r>
              <a:rPr spc="-100"/>
              <a:t> PSCS_19:-</a:t>
            </a:r>
          </a:p>
        </p:txBody>
      </p:sp>
      <p:sp>
        <p:nvSpPr>
          <p:cNvPr id="104" name="object 3"/>
          <p:cNvSpPr txBox="1"/>
          <p:nvPr/>
        </p:nvSpPr>
        <p:spPr>
          <a:xfrm>
            <a:off x="693398" y="1116713"/>
            <a:ext cx="10653399" cy="370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just">
              <a:lnSpc>
                <a:spcPts val="2100"/>
              </a:lnSpc>
              <a:spcBef>
                <a:spcPts val="100"/>
              </a:spcBef>
              <a:defRPr b="1"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Organization:</a:t>
            </a:r>
            <a:r>
              <a:rPr spc="0"/>
              <a:t> </a:t>
            </a:r>
            <a:r>
              <a:rPr b="0"/>
              <a:t>Presidency</a:t>
            </a:r>
            <a:r>
              <a:rPr b="0" spc="-4"/>
              <a:t> </a:t>
            </a:r>
            <a:r>
              <a:rPr b="0"/>
              <a:t>University</a:t>
            </a:r>
          </a:p>
          <a:p>
            <a:pPr indent="12700" algn="just">
              <a:lnSpc>
                <a:spcPts val="2100"/>
              </a:lnSpc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Category</a:t>
            </a:r>
            <a:r>
              <a:rPr spc="-39"/>
              <a:t> </a:t>
            </a:r>
            <a:r>
              <a:rPr spc="-19"/>
              <a:t>(Hardware</a:t>
            </a:r>
            <a:r>
              <a:rPr spc="-39"/>
              <a:t> </a:t>
            </a:r>
            <a:r>
              <a:t>/</a:t>
            </a:r>
            <a:r>
              <a:rPr spc="-35"/>
              <a:t> </a:t>
            </a:r>
            <a:r>
              <a:rPr spc="-9"/>
              <a:t>Software</a:t>
            </a:r>
            <a:r>
              <a:rPr spc="-39"/>
              <a:t> </a:t>
            </a:r>
            <a:r>
              <a:t>/</a:t>
            </a:r>
            <a:r>
              <a:rPr spc="-35"/>
              <a:t> </a:t>
            </a:r>
            <a:r>
              <a:t>Both)</a:t>
            </a:r>
            <a:r>
              <a:rPr spc="-39"/>
              <a:t> </a:t>
            </a:r>
            <a:r>
              <a:rPr spc="-9"/>
              <a:t>:</a:t>
            </a:r>
            <a:r>
              <a:rPr b="0" spc="-9"/>
              <a:t>Software</a:t>
            </a:r>
          </a:p>
          <a:p>
            <a:pPr indent="12700" algn="just">
              <a:spcBef>
                <a:spcPts val="1200"/>
              </a:spcBef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Problem</a:t>
            </a:r>
            <a:r>
              <a:rPr spc="-60"/>
              <a:t> </a:t>
            </a:r>
            <a:r>
              <a:rPr spc="-9"/>
              <a:t>Description:</a:t>
            </a:r>
          </a:p>
          <a:p>
            <a:pPr marR="5080" indent="249554" algn="just">
              <a:lnSpc>
                <a:spcPct val="153300"/>
              </a:lnSpc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The</a:t>
            </a:r>
            <a:r>
              <a:rPr spc="70"/>
              <a:t> </a:t>
            </a:r>
            <a:r>
              <a:rPr spc="-9"/>
              <a:t>AI-</a:t>
            </a:r>
            <a:r>
              <a:t>Enhanced</a:t>
            </a:r>
            <a:r>
              <a:rPr spc="75"/>
              <a:t> </a:t>
            </a:r>
            <a:r>
              <a:t>Gamified</a:t>
            </a:r>
            <a:r>
              <a:rPr spc="70"/>
              <a:t> </a:t>
            </a:r>
            <a:r>
              <a:t>Cognitive</a:t>
            </a:r>
            <a:r>
              <a:rPr spc="75"/>
              <a:t> </a:t>
            </a:r>
            <a:r>
              <a:t>Companion</a:t>
            </a:r>
            <a:r>
              <a:rPr spc="75"/>
              <a:t> </a:t>
            </a:r>
            <a:r>
              <a:t>is</a:t>
            </a:r>
            <a:r>
              <a:rPr spc="70"/>
              <a:t> </a:t>
            </a:r>
            <a:r>
              <a:t>a</a:t>
            </a:r>
            <a:r>
              <a:rPr spc="75"/>
              <a:t> </a:t>
            </a:r>
            <a:r>
              <a:rPr spc="-9"/>
              <a:t>home-</a:t>
            </a:r>
            <a:r>
              <a:t>based</a:t>
            </a:r>
            <a:r>
              <a:rPr spc="70"/>
              <a:t> </a:t>
            </a:r>
            <a:r>
              <a:t>cognitive</a:t>
            </a:r>
            <a:r>
              <a:rPr spc="75"/>
              <a:t> </a:t>
            </a:r>
            <a:r>
              <a:t>retraining</a:t>
            </a:r>
            <a:r>
              <a:rPr spc="75"/>
              <a:t> </a:t>
            </a:r>
            <a:r>
              <a:rPr spc="-9"/>
              <a:t>platform </a:t>
            </a:r>
            <a:r>
              <a:t>designed</a:t>
            </a:r>
            <a:r>
              <a:rPr spc="444"/>
              <a:t> </a:t>
            </a:r>
            <a:r>
              <a:t>for</a:t>
            </a:r>
            <a:r>
              <a:rPr spc="450"/>
              <a:t> </a:t>
            </a:r>
            <a:r>
              <a:t>children</a:t>
            </a:r>
            <a:r>
              <a:rPr spc="455"/>
              <a:t> </a:t>
            </a:r>
            <a:r>
              <a:t>with</a:t>
            </a:r>
            <a:r>
              <a:rPr spc="450"/>
              <a:t> </a:t>
            </a:r>
            <a:r>
              <a:t>disabilities.</a:t>
            </a:r>
            <a:r>
              <a:rPr spc="455"/>
              <a:t> </a:t>
            </a:r>
            <a:r>
              <a:t>It</a:t>
            </a:r>
            <a:r>
              <a:rPr spc="444"/>
              <a:t> </a:t>
            </a:r>
            <a:r>
              <a:t>uses</a:t>
            </a:r>
            <a:r>
              <a:rPr spc="450"/>
              <a:t> </a:t>
            </a:r>
            <a:r>
              <a:rPr spc="-19"/>
              <a:t>AI-</a:t>
            </a:r>
            <a:r>
              <a:t>driven</a:t>
            </a:r>
            <a:r>
              <a:rPr spc="450"/>
              <a:t> </a:t>
            </a:r>
            <a:r>
              <a:t>personalization,</a:t>
            </a:r>
            <a:r>
              <a:rPr spc="444"/>
              <a:t> </a:t>
            </a:r>
            <a:r>
              <a:t>augmented</a:t>
            </a:r>
            <a:r>
              <a:rPr spc="450"/>
              <a:t> </a:t>
            </a:r>
            <a:r>
              <a:rPr spc="-9"/>
              <a:t>reality </a:t>
            </a:r>
            <a:r>
              <a:t>exercises,</a:t>
            </a:r>
            <a:r>
              <a:rPr spc="-15"/>
              <a:t> </a:t>
            </a:r>
            <a:r>
              <a:t>gamification,</a:t>
            </a:r>
            <a:r>
              <a:rPr spc="-15"/>
              <a:t> </a:t>
            </a:r>
            <a:r>
              <a:t>and</a:t>
            </a:r>
            <a:r>
              <a:rPr spc="-15"/>
              <a:t> </a:t>
            </a:r>
            <a:r>
              <a:t>multimodal</a:t>
            </a:r>
            <a:r>
              <a:rPr spc="-15"/>
              <a:t> </a:t>
            </a:r>
            <a:r>
              <a:t>interaction</a:t>
            </a:r>
            <a:r>
              <a:rPr spc="-9"/>
              <a:t> </a:t>
            </a:r>
            <a:r>
              <a:t>to</a:t>
            </a:r>
            <a:r>
              <a:rPr spc="-15"/>
              <a:t> </a:t>
            </a:r>
            <a:r>
              <a:t>improve</a:t>
            </a:r>
            <a:r>
              <a:rPr spc="-9"/>
              <a:t> </a:t>
            </a:r>
            <a:r>
              <a:t>attention,</a:t>
            </a:r>
            <a:r>
              <a:rPr spc="-9"/>
              <a:t> memory,</a:t>
            </a:r>
            <a:r>
              <a:rPr spc="-15"/>
              <a:t> </a:t>
            </a:r>
            <a:r>
              <a:t>and</a:t>
            </a:r>
            <a:r>
              <a:rPr spc="-15"/>
              <a:t> </a:t>
            </a:r>
            <a:r>
              <a:rPr spc="-9"/>
              <a:t>problem- </a:t>
            </a:r>
            <a:r>
              <a:t>solving</a:t>
            </a:r>
            <a:r>
              <a:rPr spc="265"/>
              <a:t> </a:t>
            </a:r>
            <a:r>
              <a:t>skills.</a:t>
            </a:r>
            <a:r>
              <a:rPr spc="260"/>
              <a:t> </a:t>
            </a:r>
            <a:r>
              <a:t>The</a:t>
            </a:r>
            <a:r>
              <a:rPr spc="265"/>
              <a:t> </a:t>
            </a:r>
            <a:r>
              <a:t>system</a:t>
            </a:r>
            <a:r>
              <a:rPr spc="260"/>
              <a:t> </a:t>
            </a:r>
            <a:r>
              <a:t>adapts</a:t>
            </a:r>
            <a:r>
              <a:rPr spc="260"/>
              <a:t> </a:t>
            </a:r>
            <a:r>
              <a:t>tasks</a:t>
            </a:r>
            <a:r>
              <a:rPr spc="254"/>
              <a:t> </a:t>
            </a:r>
            <a:r>
              <a:t>based</a:t>
            </a:r>
            <a:r>
              <a:rPr spc="260"/>
              <a:t> </a:t>
            </a:r>
            <a:r>
              <a:t>on</a:t>
            </a:r>
            <a:r>
              <a:rPr spc="260"/>
              <a:t> </a:t>
            </a:r>
            <a:r>
              <a:rPr spc="-9"/>
              <a:t>real-</a:t>
            </a:r>
            <a:r>
              <a:t>time</a:t>
            </a:r>
            <a:r>
              <a:rPr spc="265"/>
              <a:t> </a:t>
            </a:r>
            <a:r>
              <a:t>performance,</a:t>
            </a:r>
            <a:r>
              <a:rPr spc="260"/>
              <a:t> </a:t>
            </a:r>
            <a:r>
              <a:t>offers</a:t>
            </a:r>
            <a:r>
              <a:rPr spc="260"/>
              <a:t> </a:t>
            </a:r>
            <a:r>
              <a:t>a</a:t>
            </a:r>
            <a:r>
              <a:rPr spc="265"/>
              <a:t> </a:t>
            </a:r>
            <a:r>
              <a:t>caregiver</a:t>
            </a:r>
            <a:r>
              <a:rPr spc="254"/>
              <a:t> </a:t>
            </a:r>
            <a:r>
              <a:rPr spc="-25"/>
              <a:t>AI </a:t>
            </a:r>
            <a:r>
              <a:t>assistant</a:t>
            </a:r>
            <a:r>
              <a:rPr spc="215"/>
              <a:t> </a:t>
            </a:r>
            <a:r>
              <a:t>for</a:t>
            </a:r>
            <a:r>
              <a:rPr spc="215"/>
              <a:t> </a:t>
            </a:r>
            <a:r>
              <a:t>monitoring</a:t>
            </a:r>
            <a:r>
              <a:rPr spc="220"/>
              <a:t> </a:t>
            </a:r>
            <a:r>
              <a:t>progress,</a:t>
            </a:r>
            <a:r>
              <a:rPr spc="208"/>
              <a:t> </a:t>
            </a:r>
            <a:r>
              <a:t>and</a:t>
            </a:r>
            <a:r>
              <a:rPr spc="208"/>
              <a:t> </a:t>
            </a:r>
            <a:r>
              <a:t>provides</a:t>
            </a:r>
            <a:r>
              <a:rPr spc="215"/>
              <a:t> </a:t>
            </a:r>
            <a:r>
              <a:t>an</a:t>
            </a:r>
            <a:r>
              <a:rPr spc="215"/>
              <a:t> </a:t>
            </a:r>
            <a:r>
              <a:t>engaging,</a:t>
            </a:r>
            <a:r>
              <a:rPr spc="220"/>
              <a:t> </a:t>
            </a:r>
            <a:r>
              <a:t>accessible</a:t>
            </a:r>
            <a:r>
              <a:rPr spc="208"/>
              <a:t> </a:t>
            </a:r>
            <a:r>
              <a:t>learning</a:t>
            </a:r>
            <a:r>
              <a:rPr spc="208"/>
              <a:t> </a:t>
            </a:r>
            <a:r>
              <a:rPr spc="-9"/>
              <a:t>environment</a:t>
            </a:r>
          </a:p>
          <a:p>
            <a:pPr indent="202564" algn="just">
              <a:spcBef>
                <a:spcPts val="1400"/>
              </a:spcBef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that</a:t>
            </a:r>
            <a:r>
              <a:rPr spc="-19"/>
              <a:t> </a:t>
            </a:r>
            <a:r>
              <a:t>supports</a:t>
            </a:r>
            <a:r>
              <a:rPr spc="-15"/>
              <a:t> </a:t>
            </a:r>
            <a:r>
              <a:rPr spc="-9"/>
              <a:t>long-</a:t>
            </a:r>
            <a:r>
              <a:t>term</a:t>
            </a:r>
            <a:r>
              <a:rPr spc="-15"/>
              <a:t> </a:t>
            </a:r>
            <a:r>
              <a:rPr spc="-9"/>
              <a:t>cognitive</a:t>
            </a:r>
            <a:r>
              <a:rPr spc="-15"/>
              <a:t> </a:t>
            </a:r>
            <a:r>
              <a:rPr spc="-9"/>
              <a:t>development</a:t>
            </a:r>
            <a:r>
              <a:rPr spc="-9">
                <a:latin typeface="Verdana"/>
                <a:ea typeface="Verdana"/>
                <a:cs typeface="Verdana"/>
                <a:sym typeface="Verdana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>
            <a:lvl1pPr>
              <a:spcBef>
                <a:spcPts val="100"/>
              </a:spcBef>
              <a:defRPr spc="-1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OBJECTIVES:-</a:t>
            </a:r>
          </a:p>
        </p:txBody>
      </p:sp>
      <p:sp>
        <p:nvSpPr>
          <p:cNvPr id="107" name="object 3"/>
          <p:cNvSpPr txBox="1"/>
          <p:nvPr/>
        </p:nvSpPr>
        <p:spPr>
          <a:xfrm>
            <a:off x="921999" y="1170367"/>
            <a:ext cx="10146032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3065" indent="-380365">
              <a:spcBef>
                <a:spcPts val="4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Create</a:t>
            </a:r>
            <a:r>
              <a:rPr spc="-39"/>
              <a:t> </a:t>
            </a:r>
            <a:r>
              <a:t>a</a:t>
            </a:r>
            <a:r>
              <a:rPr spc="-35"/>
              <a:t> </a:t>
            </a:r>
            <a:r>
              <a:rPr spc="-9"/>
              <a:t>home-</a:t>
            </a:r>
            <a:r>
              <a:t>based</a:t>
            </a:r>
            <a:r>
              <a:rPr spc="-35"/>
              <a:t> </a:t>
            </a:r>
            <a:r>
              <a:rPr spc="-9"/>
              <a:t>cognitive</a:t>
            </a:r>
            <a:r>
              <a:rPr spc="-39"/>
              <a:t> </a:t>
            </a:r>
            <a:r>
              <a:t>retraining</a:t>
            </a:r>
            <a:r>
              <a:rPr spc="-39"/>
              <a:t> </a:t>
            </a:r>
            <a:r>
              <a:t>program</a:t>
            </a:r>
            <a:r>
              <a:rPr spc="-39"/>
              <a:t> </a:t>
            </a:r>
            <a:r>
              <a:t>for</a:t>
            </a:r>
            <a:r>
              <a:rPr spc="-35"/>
              <a:t> </a:t>
            </a:r>
            <a:r>
              <a:t>children</a:t>
            </a:r>
            <a:r>
              <a:rPr spc="-39"/>
              <a:t> </a:t>
            </a:r>
            <a:r>
              <a:t>with</a:t>
            </a:r>
            <a:r>
              <a:rPr spc="-39"/>
              <a:t> </a:t>
            </a:r>
            <a:r>
              <a:rPr spc="-9"/>
              <a:t>disabilities.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Use</a:t>
            </a:r>
            <a:r>
              <a:rPr spc="-39"/>
              <a:t> </a:t>
            </a:r>
            <a:r>
              <a:t>AI</a:t>
            </a:r>
            <a:r>
              <a:rPr spc="-30"/>
              <a:t> </a:t>
            </a:r>
            <a:r>
              <a:t>to</a:t>
            </a:r>
            <a:r>
              <a:rPr spc="-39"/>
              <a:t> </a:t>
            </a:r>
            <a:r>
              <a:t>adjust</a:t>
            </a:r>
            <a:r>
              <a:rPr spc="-35"/>
              <a:t> </a:t>
            </a:r>
            <a:r>
              <a:rPr spc="-9"/>
              <a:t>exercises</a:t>
            </a:r>
            <a:r>
              <a:rPr spc="-35"/>
              <a:t> </a:t>
            </a:r>
            <a:r>
              <a:t>based</a:t>
            </a:r>
            <a:r>
              <a:rPr spc="-39"/>
              <a:t> </a:t>
            </a:r>
            <a:r>
              <a:t>on</a:t>
            </a:r>
            <a:r>
              <a:rPr spc="-30"/>
              <a:t> </a:t>
            </a:r>
            <a:r>
              <a:t>child’s</a:t>
            </a:r>
            <a:r>
              <a:rPr spc="-35"/>
              <a:t> </a:t>
            </a:r>
            <a:r>
              <a:rPr spc="-9"/>
              <a:t>performance.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Add</a:t>
            </a:r>
            <a:r>
              <a:rPr spc="-25"/>
              <a:t> </a:t>
            </a:r>
            <a:r>
              <a:t>games</a:t>
            </a:r>
            <a:r>
              <a:rPr spc="-25"/>
              <a:t> </a:t>
            </a:r>
            <a:r>
              <a:t>and</a:t>
            </a:r>
            <a:r>
              <a:rPr spc="-25"/>
              <a:t> </a:t>
            </a:r>
            <a:r>
              <a:t>AR</a:t>
            </a:r>
            <a:r>
              <a:rPr spc="-19"/>
              <a:t> </a:t>
            </a:r>
            <a:r>
              <a:t>to</a:t>
            </a:r>
            <a:r>
              <a:rPr spc="-25"/>
              <a:t> </a:t>
            </a:r>
            <a:r>
              <a:t>make</a:t>
            </a:r>
            <a:r>
              <a:rPr spc="-19"/>
              <a:t> </a:t>
            </a:r>
            <a:r>
              <a:t>learning</a:t>
            </a:r>
            <a:r>
              <a:rPr spc="-25"/>
              <a:t> </a:t>
            </a:r>
            <a:r>
              <a:t>fun</a:t>
            </a:r>
            <a:r>
              <a:rPr spc="-15"/>
              <a:t> </a:t>
            </a:r>
            <a:r>
              <a:t>and</a:t>
            </a:r>
            <a:r>
              <a:rPr spc="-25"/>
              <a:t> </a:t>
            </a:r>
            <a:r>
              <a:rPr spc="-9"/>
              <a:t>engaging.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Allow</a:t>
            </a:r>
            <a:r>
              <a:rPr spc="-50"/>
              <a:t> </a:t>
            </a:r>
            <a:r>
              <a:t>touch,</a:t>
            </a:r>
            <a:r>
              <a:rPr spc="-50"/>
              <a:t> </a:t>
            </a:r>
            <a:r>
              <a:t>voice,</a:t>
            </a:r>
            <a:r>
              <a:rPr spc="-45"/>
              <a:t> </a:t>
            </a:r>
            <a:r>
              <a:t>and</a:t>
            </a:r>
            <a:r>
              <a:rPr spc="-50"/>
              <a:t> </a:t>
            </a:r>
            <a:r>
              <a:t>gesture</a:t>
            </a:r>
            <a:r>
              <a:rPr spc="-60"/>
              <a:t> </a:t>
            </a:r>
            <a:r>
              <a:t>controls</a:t>
            </a:r>
            <a:r>
              <a:rPr spc="-45"/>
              <a:t> </a:t>
            </a:r>
            <a:r>
              <a:t>for</a:t>
            </a:r>
            <a:r>
              <a:rPr spc="-45"/>
              <a:t> </a:t>
            </a:r>
            <a:r>
              <a:rPr spc="-9"/>
              <a:t>accessibility.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Give</a:t>
            </a:r>
            <a:r>
              <a:rPr spc="-60"/>
              <a:t> </a:t>
            </a:r>
            <a:r>
              <a:rPr spc="-9"/>
              <a:t>caregivers</a:t>
            </a:r>
            <a:r>
              <a:rPr spc="-55"/>
              <a:t> </a:t>
            </a:r>
            <a:r>
              <a:t>simple</a:t>
            </a:r>
            <a:r>
              <a:rPr spc="-55"/>
              <a:t> </a:t>
            </a:r>
            <a:r>
              <a:t>tools</a:t>
            </a:r>
            <a:r>
              <a:rPr spc="-55"/>
              <a:t> </a:t>
            </a:r>
            <a:r>
              <a:t>to</a:t>
            </a:r>
            <a:r>
              <a:rPr spc="-60"/>
              <a:t> </a:t>
            </a:r>
            <a:r>
              <a:t>track</a:t>
            </a:r>
            <a:r>
              <a:rPr spc="-55"/>
              <a:t> </a:t>
            </a:r>
            <a:r>
              <a:rPr spc="-9"/>
              <a:t>progress.</a:t>
            </a:r>
          </a:p>
          <a:p>
            <a:pPr>
              <a:spcBef>
                <a:spcPts val="600"/>
              </a:spcBef>
              <a:buSzPct val="100000"/>
              <a:buFont typeface="Arial"/>
              <a:buChar char="•"/>
              <a:defRPr sz="20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indent="12700">
              <a:defRPr b="1"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Background</a:t>
            </a:r>
            <a:r>
              <a:rPr spc="-45"/>
              <a:t> </a:t>
            </a:r>
            <a:r>
              <a:rPr spc="0"/>
              <a:t>and</a:t>
            </a:r>
            <a:r>
              <a:rPr spc="-45"/>
              <a:t> </a:t>
            </a:r>
            <a:r>
              <a:t>Related</a:t>
            </a:r>
            <a:r>
              <a:rPr spc="-50"/>
              <a:t> </a:t>
            </a:r>
            <a:r>
              <a:t>Work: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Children</a:t>
            </a:r>
            <a:r>
              <a:rPr spc="-25"/>
              <a:t> </a:t>
            </a:r>
            <a:r>
              <a:t>with</a:t>
            </a:r>
            <a:r>
              <a:rPr spc="-35"/>
              <a:t> </a:t>
            </a:r>
            <a:r>
              <a:t>disabilities</a:t>
            </a:r>
            <a:r>
              <a:rPr spc="-25"/>
              <a:t> </a:t>
            </a:r>
            <a:r>
              <a:t>often</a:t>
            </a:r>
            <a:r>
              <a:rPr spc="-30"/>
              <a:t> </a:t>
            </a:r>
            <a:r>
              <a:t>face</a:t>
            </a:r>
            <a:r>
              <a:rPr spc="-25"/>
              <a:t> </a:t>
            </a:r>
            <a:r>
              <a:t>challenges</a:t>
            </a:r>
            <a:r>
              <a:rPr spc="-30"/>
              <a:t> </a:t>
            </a:r>
            <a:r>
              <a:t>in</a:t>
            </a:r>
            <a:r>
              <a:rPr spc="-25"/>
              <a:t> </a:t>
            </a:r>
            <a:r>
              <a:t>attention,</a:t>
            </a:r>
            <a:r>
              <a:rPr spc="-30"/>
              <a:t> </a:t>
            </a:r>
            <a:r>
              <a:rPr spc="-19"/>
              <a:t>memory,</a:t>
            </a:r>
            <a:r>
              <a:rPr spc="-30"/>
              <a:t> </a:t>
            </a:r>
            <a:r>
              <a:t>and</a:t>
            </a:r>
            <a:r>
              <a:rPr spc="-35"/>
              <a:t> </a:t>
            </a:r>
            <a:r>
              <a:rPr spc="-9"/>
              <a:t>problem-solving.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Traditional</a:t>
            </a:r>
            <a:r>
              <a:rPr spc="-50"/>
              <a:t> </a:t>
            </a:r>
            <a:r>
              <a:rPr spc="0"/>
              <a:t>therapy</a:t>
            </a:r>
            <a:r>
              <a:rPr spc="-39"/>
              <a:t> </a:t>
            </a:r>
            <a:r>
              <a:rPr spc="0"/>
              <a:t>can</a:t>
            </a:r>
            <a:r>
              <a:rPr spc="-39"/>
              <a:t> </a:t>
            </a:r>
            <a:r>
              <a:rPr spc="0"/>
              <a:t>be</a:t>
            </a:r>
            <a:r>
              <a:rPr spc="-50"/>
              <a:t> </a:t>
            </a:r>
            <a:r>
              <a:rPr spc="-30"/>
              <a:t>costly,</a:t>
            </a:r>
            <a:r>
              <a:rPr spc="-39"/>
              <a:t> </a:t>
            </a:r>
            <a:r>
              <a:rPr spc="0"/>
              <a:t>hard</a:t>
            </a:r>
            <a:r>
              <a:rPr spc="-39"/>
              <a:t> </a:t>
            </a:r>
            <a:r>
              <a:rPr spc="0"/>
              <a:t>to</a:t>
            </a:r>
            <a:r>
              <a:rPr spc="-45"/>
              <a:t> </a:t>
            </a:r>
            <a:r>
              <a:rPr spc="0"/>
              <a:t>access,</a:t>
            </a:r>
            <a:r>
              <a:rPr spc="-50"/>
              <a:t> </a:t>
            </a:r>
            <a:r>
              <a:rPr spc="0"/>
              <a:t>and</a:t>
            </a:r>
            <a:r>
              <a:rPr spc="-45"/>
              <a:t> </a:t>
            </a:r>
            <a:r>
              <a:rPr spc="0"/>
              <a:t>needs</a:t>
            </a:r>
            <a:r>
              <a:rPr spc="-45"/>
              <a:t> </a:t>
            </a:r>
            <a:r>
              <a:rPr spc="0"/>
              <a:t>regular</a:t>
            </a:r>
            <a:r>
              <a:rPr spc="-39"/>
              <a:t> </a:t>
            </a:r>
            <a:r>
              <a:t>travel.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Computerized</a:t>
            </a:r>
            <a:r>
              <a:rPr spc="-39"/>
              <a:t> </a:t>
            </a:r>
            <a:r>
              <a:rPr spc="-9"/>
              <a:t>cognitive</a:t>
            </a:r>
            <a:r>
              <a:rPr spc="-35"/>
              <a:t> </a:t>
            </a:r>
            <a:r>
              <a:t>retraining</a:t>
            </a:r>
            <a:r>
              <a:rPr spc="-39"/>
              <a:t> </a:t>
            </a:r>
            <a:r>
              <a:t>(CCR)</a:t>
            </a:r>
            <a:r>
              <a:rPr spc="-39"/>
              <a:t> </a:t>
            </a:r>
            <a:r>
              <a:t>helps</a:t>
            </a:r>
            <a:r>
              <a:rPr spc="-35"/>
              <a:t> </a:t>
            </a:r>
            <a:r>
              <a:rPr spc="-9"/>
              <a:t>improve</a:t>
            </a:r>
            <a:r>
              <a:rPr spc="-35"/>
              <a:t> </a:t>
            </a:r>
            <a:r>
              <a:t>skills</a:t>
            </a:r>
            <a:r>
              <a:rPr spc="-35"/>
              <a:t> </a:t>
            </a:r>
            <a:r>
              <a:t>at</a:t>
            </a:r>
            <a:r>
              <a:rPr spc="-39"/>
              <a:t> </a:t>
            </a:r>
            <a:r>
              <a:rPr spc="-9"/>
              <a:t>home.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Existing</a:t>
            </a:r>
            <a:r>
              <a:rPr spc="-35"/>
              <a:t> </a:t>
            </a:r>
            <a:r>
              <a:t>apps</a:t>
            </a:r>
            <a:r>
              <a:rPr spc="-30"/>
              <a:t> </a:t>
            </a:r>
            <a:r>
              <a:t>are</a:t>
            </a:r>
            <a:r>
              <a:rPr spc="-30"/>
              <a:t> </a:t>
            </a:r>
            <a:r>
              <a:t>less</a:t>
            </a:r>
            <a:r>
              <a:rPr spc="-30"/>
              <a:t> </a:t>
            </a:r>
            <a:r>
              <a:rPr spc="-9"/>
              <a:t>adaptive</a:t>
            </a:r>
            <a:r>
              <a:rPr spc="-30"/>
              <a:t> </a:t>
            </a:r>
            <a:r>
              <a:t>and</a:t>
            </a:r>
            <a:r>
              <a:rPr spc="-30"/>
              <a:t> </a:t>
            </a:r>
            <a:r>
              <a:t>lack</a:t>
            </a:r>
            <a:r>
              <a:rPr spc="-30"/>
              <a:t> </a:t>
            </a:r>
            <a:r>
              <a:t>engaging</a:t>
            </a:r>
            <a:r>
              <a:rPr spc="-25"/>
              <a:t> </a:t>
            </a:r>
            <a:r>
              <a:rPr spc="-9"/>
              <a:t>features.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Research</a:t>
            </a:r>
            <a:r>
              <a:rPr spc="-45"/>
              <a:t> </a:t>
            </a:r>
            <a:r>
              <a:t>shows</a:t>
            </a:r>
            <a:r>
              <a:rPr spc="-39"/>
              <a:t> </a:t>
            </a:r>
            <a:r>
              <a:t>gamification,</a:t>
            </a:r>
            <a:r>
              <a:rPr spc="-45"/>
              <a:t> </a:t>
            </a:r>
            <a:r>
              <a:t>AR,</a:t>
            </a:r>
            <a:r>
              <a:rPr spc="-39"/>
              <a:t> </a:t>
            </a:r>
            <a:r>
              <a:t>and</a:t>
            </a:r>
            <a:r>
              <a:rPr spc="-45"/>
              <a:t> </a:t>
            </a:r>
            <a:r>
              <a:t>AI</a:t>
            </a:r>
            <a:r>
              <a:rPr spc="-39"/>
              <a:t> </a:t>
            </a:r>
            <a:r>
              <a:t>make</a:t>
            </a:r>
            <a:r>
              <a:rPr spc="-39"/>
              <a:t> </a:t>
            </a:r>
            <a:r>
              <a:t>learning</a:t>
            </a:r>
            <a:r>
              <a:rPr spc="-45"/>
              <a:t> </a:t>
            </a:r>
            <a:r>
              <a:t>more</a:t>
            </a:r>
            <a:r>
              <a:rPr spc="-39"/>
              <a:t> </a:t>
            </a:r>
            <a:r>
              <a:rPr spc="-9"/>
              <a:t>effective</a:t>
            </a:r>
            <a:r>
              <a:rPr spc="-45"/>
              <a:t> </a:t>
            </a:r>
            <a:r>
              <a:t>and</a:t>
            </a:r>
            <a:r>
              <a:rPr spc="-45"/>
              <a:t> </a:t>
            </a:r>
            <a:r>
              <a:rPr spc="-19"/>
              <a:t>fun.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50800">
              <a:spcBef>
                <a:spcPts val="100"/>
              </a:spcBef>
            </a:pPr>
            <a:r>
              <a:t>Github</a:t>
            </a:r>
            <a:r>
              <a:rPr spc="-100"/>
              <a:t> Link:-</a:t>
            </a:r>
          </a:p>
        </p:txBody>
      </p:sp>
      <p:sp>
        <p:nvSpPr>
          <p:cNvPr id="110" name="object 3"/>
          <p:cNvSpPr txBox="1"/>
          <p:nvPr/>
        </p:nvSpPr>
        <p:spPr>
          <a:xfrm>
            <a:off x="904225" y="1535526"/>
            <a:ext cx="82550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>
                <a:latin typeface="Cambria"/>
                <a:ea typeface="Cambria"/>
                <a:cs typeface="Cambria"/>
                <a:sym typeface="Cambria"/>
              </a:defRPr>
            </a:pPr>
            <a:r>
              <a:t>The</a:t>
            </a:r>
            <a:r>
              <a:rPr spc="-55"/>
              <a:t> </a:t>
            </a:r>
            <a:r>
              <a:t>Github</a:t>
            </a:r>
            <a:r>
              <a:rPr spc="-55"/>
              <a:t> </a:t>
            </a:r>
            <a:r>
              <a:t>link</a:t>
            </a:r>
            <a:r>
              <a:rPr spc="-55"/>
              <a:t> </a:t>
            </a:r>
            <a:r>
              <a:rPr spc="-10"/>
              <a:t>provided</a:t>
            </a:r>
            <a:r>
              <a:rPr spc="-60"/>
              <a:t> </a:t>
            </a:r>
            <a:r>
              <a:t>should</a:t>
            </a:r>
            <a:r>
              <a:rPr spc="-50"/>
              <a:t> </a:t>
            </a:r>
            <a:r>
              <a:rPr spc="-10"/>
              <a:t>have</a:t>
            </a:r>
            <a:r>
              <a:rPr spc="-55"/>
              <a:t> </a:t>
            </a:r>
            <a:r>
              <a:t>public</a:t>
            </a:r>
            <a:r>
              <a:rPr spc="-55"/>
              <a:t> </a:t>
            </a:r>
            <a:r>
              <a:t>access</a:t>
            </a:r>
            <a:r>
              <a:rPr spc="-60"/>
              <a:t> </a:t>
            </a:r>
            <a:r>
              <a:rPr spc="-10"/>
              <a:t>permission.</a:t>
            </a:r>
          </a:p>
          <a:p>
            <a:pPr indent="12700">
              <a:spcBef>
                <a:spcPts val="2700"/>
              </a:spcBef>
              <a:defRPr b="1" sz="2400">
                <a:solidFill>
                  <a:srgbClr val="953735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Github</a:t>
            </a:r>
            <a:r>
              <a:rPr spc="-45"/>
              <a:t> </a:t>
            </a:r>
            <a:r>
              <a:rPr spc="-20"/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76200">
              <a:spcBef>
                <a:spcPts val="100"/>
              </a:spcBef>
            </a:pPr>
            <a:r>
              <a:t>Analysis</a:t>
            </a:r>
            <a:r>
              <a:rPr spc="-100"/>
              <a:t> </a:t>
            </a:r>
            <a:r>
              <a:t>of</a:t>
            </a:r>
            <a:r>
              <a:rPr spc="-100"/>
              <a:t> </a:t>
            </a:r>
            <a:r>
              <a:t>Problem</a:t>
            </a:r>
            <a:r>
              <a:rPr spc="-100"/>
              <a:t> Statement:-</a:t>
            </a:r>
          </a:p>
        </p:txBody>
      </p:sp>
      <p:sp>
        <p:nvSpPr>
          <p:cNvPr id="113" name="object 3"/>
          <p:cNvSpPr txBox="1"/>
          <p:nvPr/>
        </p:nvSpPr>
        <p:spPr>
          <a:xfrm>
            <a:off x="921998" y="1512219"/>
            <a:ext cx="8035292" cy="29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8900">
              <a:spcBef>
                <a:spcPts val="400"/>
              </a:spcBef>
              <a:defRPr b="1" spc="-19" sz="2000">
                <a:latin typeface="Cambria"/>
                <a:ea typeface="Cambria"/>
                <a:cs typeface="Cambria"/>
                <a:sym typeface="Cambria"/>
              </a:defRPr>
            </a:pPr>
            <a:r>
              <a:t>Technology</a:t>
            </a:r>
            <a:r>
              <a:rPr spc="-25"/>
              <a:t> </a:t>
            </a:r>
            <a:r>
              <a:rPr spc="0"/>
              <a:t>Stack</a:t>
            </a:r>
            <a:r>
              <a:t> </a:t>
            </a:r>
            <a:r>
              <a:rPr spc="-9"/>
              <a:t>Components: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Frontend:</a:t>
            </a:r>
            <a:r>
              <a:rPr spc="-39"/>
              <a:t> </a:t>
            </a:r>
            <a:r>
              <a:rPr b="0" spc="0"/>
              <a:t>React</a:t>
            </a:r>
            <a:r>
              <a:rPr b="0" spc="-35"/>
              <a:t> </a:t>
            </a:r>
            <a:r>
              <a:rPr b="0" spc="0"/>
              <a:t>Native</a:t>
            </a:r>
            <a:r>
              <a:rPr b="0" spc="-35"/>
              <a:t> </a:t>
            </a:r>
            <a:r>
              <a:rPr b="0" spc="-19"/>
              <a:t>(cross-</a:t>
            </a:r>
            <a:r>
              <a:rPr b="0" spc="0"/>
              <a:t>platform</a:t>
            </a:r>
            <a:r>
              <a:rPr b="0" spc="-35"/>
              <a:t> </a:t>
            </a:r>
            <a:r>
              <a:rPr b="0" spc="0"/>
              <a:t>mobile</a:t>
            </a:r>
            <a:r>
              <a:rPr b="0" spc="-35"/>
              <a:t> </a:t>
            </a:r>
            <a:r>
              <a:rPr b="0" spc="0"/>
              <a:t>app</a:t>
            </a:r>
            <a:r>
              <a:rPr b="0" spc="-35"/>
              <a:t> </a:t>
            </a:r>
            <a:r>
              <a:rPr b="0" spc="0"/>
              <a:t>for</a:t>
            </a:r>
            <a:r>
              <a:rPr b="0" spc="-35"/>
              <a:t> </a:t>
            </a:r>
            <a:r>
              <a:rPr b="0" spc="0"/>
              <a:t>Android</a:t>
            </a:r>
            <a:r>
              <a:rPr b="0" spc="-30"/>
              <a:t> </a:t>
            </a:r>
            <a:r>
              <a:rPr b="0" spc="0"/>
              <a:t>&amp;</a:t>
            </a:r>
            <a:r>
              <a:rPr b="0" spc="-35"/>
              <a:t> </a:t>
            </a:r>
            <a:r>
              <a:rPr b="0" spc="-19"/>
              <a:t>iOS)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pc="-9" sz="2000">
                <a:latin typeface="Cambria"/>
                <a:ea typeface="Cambria"/>
                <a:cs typeface="Cambria"/>
                <a:sym typeface="Cambria"/>
              </a:defRPr>
            </a:pPr>
            <a:r>
              <a:t>Backend:</a:t>
            </a:r>
            <a:r>
              <a:rPr spc="-50"/>
              <a:t> </a:t>
            </a:r>
            <a:r>
              <a:rPr b="0" spc="0"/>
              <a:t>Node.js</a:t>
            </a:r>
            <a:r>
              <a:rPr b="0" spc="-45"/>
              <a:t> </a:t>
            </a:r>
            <a:r>
              <a:rPr b="0" spc="0"/>
              <a:t>with</a:t>
            </a:r>
            <a:r>
              <a:rPr b="0" spc="-45"/>
              <a:t> </a:t>
            </a:r>
            <a:r>
              <a:rPr b="0"/>
              <a:t>Express.js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Database:</a:t>
            </a:r>
            <a:r>
              <a:rPr spc="-75"/>
              <a:t> </a:t>
            </a:r>
            <a:r>
              <a:rPr b="0" spc="-9"/>
              <a:t>MySQL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AI/ML:</a:t>
            </a:r>
            <a:r>
              <a:rPr spc="-30"/>
              <a:t> </a:t>
            </a:r>
            <a:r>
              <a:rPr b="0" spc="-25"/>
              <a:t>TensorFlow</a:t>
            </a:r>
            <a:r>
              <a:rPr b="0" spc="-30"/>
              <a:t> </a:t>
            </a:r>
            <a:r>
              <a:rPr b="0"/>
              <a:t>Lite</a:t>
            </a:r>
            <a:r>
              <a:rPr b="0" spc="-30"/>
              <a:t> </a:t>
            </a:r>
            <a:r>
              <a:rPr b="0" spc="-9"/>
              <a:t>(on-</a:t>
            </a:r>
            <a:r>
              <a:rPr b="0"/>
              <a:t>device),</a:t>
            </a:r>
            <a:r>
              <a:rPr b="0" spc="-35"/>
              <a:t> </a:t>
            </a:r>
            <a:r>
              <a:rPr b="0" spc="-30"/>
              <a:t>PyTorch</a:t>
            </a:r>
            <a:r>
              <a:rPr b="0" spc="-35"/>
              <a:t> </a:t>
            </a:r>
            <a:r>
              <a:rPr b="0" spc="-9"/>
              <a:t>(server)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AR:</a:t>
            </a:r>
            <a:r>
              <a:rPr spc="-45"/>
              <a:t> </a:t>
            </a:r>
            <a:r>
              <a:rPr b="0"/>
              <a:t>ARCore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APIs:</a:t>
            </a:r>
            <a:r>
              <a:rPr spc="-45"/>
              <a:t> </a:t>
            </a:r>
            <a:r>
              <a:rPr b="0"/>
              <a:t>Google</a:t>
            </a:r>
            <a:r>
              <a:rPr b="0" spc="-39"/>
              <a:t> </a:t>
            </a:r>
            <a:r>
              <a:rPr b="0" spc="-9"/>
              <a:t>Speech-</a:t>
            </a:r>
            <a:r>
              <a:rPr b="0" spc="-90"/>
              <a:t>to-</a:t>
            </a:r>
            <a:r>
              <a:rPr b="0" spc="-19"/>
              <a:t>Text,</a:t>
            </a:r>
            <a:r>
              <a:rPr b="0" spc="-35"/>
              <a:t> </a:t>
            </a:r>
            <a:r>
              <a:rPr b="0" spc="-30"/>
              <a:t>WebRTC</a:t>
            </a:r>
            <a:r>
              <a:rPr b="0" spc="-45"/>
              <a:t> </a:t>
            </a:r>
            <a:r>
              <a:rPr b="0"/>
              <a:t>for</a:t>
            </a:r>
            <a:r>
              <a:rPr b="0" spc="-35"/>
              <a:t> </a:t>
            </a:r>
            <a:r>
              <a:rPr b="0"/>
              <a:t>social</a:t>
            </a:r>
            <a:r>
              <a:rPr b="0" spc="-39"/>
              <a:t> </a:t>
            </a:r>
            <a:r>
              <a:rPr b="0" spc="-19"/>
              <a:t>mode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Hosting:</a:t>
            </a:r>
            <a:r>
              <a:rPr spc="-50"/>
              <a:t> </a:t>
            </a:r>
            <a:r>
              <a:rPr b="0"/>
              <a:t>AWS</a:t>
            </a:r>
            <a:r>
              <a:rPr b="0" spc="-45"/>
              <a:t> </a:t>
            </a:r>
          </a:p>
          <a:p>
            <a:pPr marL="393065" indent="-380365">
              <a:spcBef>
                <a:spcPts val="300"/>
              </a:spcBef>
              <a:buSzPct val="100000"/>
              <a:buFont typeface="Arial"/>
              <a:buChar char="•"/>
              <a:tabLst>
                <a:tab pos="381000" algn="l"/>
              </a:tabLst>
              <a:defRPr b="1" sz="2000">
                <a:latin typeface="Cambria"/>
                <a:ea typeface="Cambria"/>
                <a:cs typeface="Cambria"/>
                <a:sym typeface="Cambria"/>
              </a:defRPr>
            </a:pPr>
            <a:r>
              <a:t>Security:</a:t>
            </a:r>
            <a:r>
              <a:rPr spc="-45"/>
              <a:t> </a:t>
            </a:r>
            <a:r>
              <a:rPr b="0" spc="-9"/>
              <a:t>End-</a:t>
            </a:r>
            <a:r>
              <a:rPr b="0" spc="-19"/>
              <a:t>to-</a:t>
            </a:r>
            <a:r>
              <a:rPr b="0"/>
              <a:t>end</a:t>
            </a:r>
            <a:r>
              <a:rPr b="0" spc="-35"/>
              <a:t> </a:t>
            </a:r>
            <a:r>
              <a:rPr b="0"/>
              <a:t>encryption,</a:t>
            </a:r>
            <a:r>
              <a:rPr b="0" spc="-35"/>
              <a:t> </a:t>
            </a:r>
            <a:r>
              <a:rPr b="0" spc="-19"/>
              <a:t>HIPAA/GDPR</a:t>
            </a:r>
            <a:r>
              <a:rPr b="0" spc="-35"/>
              <a:t> </a:t>
            </a:r>
            <a:r>
              <a:rPr b="0" spc="-9"/>
              <a:t>compliant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2"/>
          <p:cNvSpPr txBox="1"/>
          <p:nvPr>
            <p:ph type="title"/>
          </p:nvPr>
        </p:nvSpPr>
        <p:spPr>
          <a:xfrm>
            <a:off x="820398" y="404778"/>
            <a:ext cx="10551202" cy="431168"/>
          </a:xfrm>
          <a:prstGeom prst="rect">
            <a:avLst/>
          </a:prstGeom>
        </p:spPr>
        <p:txBody>
          <a:bodyPr/>
          <a:lstStyle/>
          <a:p>
            <a:pPr indent="76200">
              <a:spcBef>
                <a:spcPts val="100"/>
              </a:spcBef>
            </a:pPr>
            <a:r>
              <a:t>Analysis</a:t>
            </a:r>
            <a:r>
              <a:rPr spc="-100"/>
              <a:t> </a:t>
            </a:r>
            <a:r>
              <a:t>of</a:t>
            </a:r>
            <a:r>
              <a:rPr spc="-100"/>
              <a:t> </a:t>
            </a:r>
            <a:r>
              <a:t>Problem</a:t>
            </a:r>
            <a:r>
              <a:rPr spc="-100"/>
              <a:t> </a:t>
            </a:r>
            <a:r>
              <a:t>Statement</a:t>
            </a:r>
            <a:r>
              <a:rPr spc="-100"/>
              <a:t> </a:t>
            </a:r>
            <a:r>
              <a:rPr spc="-100" sz="1900"/>
              <a:t>(contd…):-</a:t>
            </a:r>
          </a:p>
        </p:txBody>
      </p:sp>
      <p:sp>
        <p:nvSpPr>
          <p:cNvPr id="116" name="object 3"/>
          <p:cNvSpPr txBox="1"/>
          <p:nvPr/>
        </p:nvSpPr>
        <p:spPr>
          <a:xfrm>
            <a:off x="921999" y="1171782"/>
            <a:ext cx="7577457" cy="39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79375">
              <a:spcBef>
                <a:spcPts val="100"/>
              </a:spcBef>
              <a:defRPr b="1" spc="-10" sz="2400">
                <a:latin typeface="Cambria"/>
                <a:ea typeface="Cambria"/>
                <a:cs typeface="Cambria"/>
                <a:sym typeface="Cambria"/>
              </a:defRPr>
            </a:pPr>
            <a:r>
              <a:t>Software</a:t>
            </a:r>
            <a:r>
              <a:rPr spc="-75"/>
              <a:t> </a:t>
            </a:r>
            <a:r>
              <a:t>Requirements: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Node.js</a:t>
            </a:r>
            <a:r>
              <a:rPr spc="-39"/>
              <a:t> </a:t>
            </a:r>
            <a:r>
              <a:t>with</a:t>
            </a:r>
            <a:r>
              <a:rPr spc="-39"/>
              <a:t> </a:t>
            </a:r>
            <a:r>
              <a:rPr spc="-9"/>
              <a:t>Express.js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MongoDB</a:t>
            </a:r>
            <a:r>
              <a:rPr spc="-50"/>
              <a:t> </a:t>
            </a:r>
            <a:r>
              <a:rPr spc="-9"/>
              <a:t>database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pc="-25" sz="2000">
                <a:latin typeface="Cambria"/>
                <a:ea typeface="Cambria"/>
                <a:cs typeface="Cambria"/>
                <a:sym typeface="Cambria"/>
              </a:defRPr>
            </a:pPr>
            <a:r>
              <a:t>TensorFlow</a:t>
            </a:r>
            <a:r>
              <a:rPr spc="-30"/>
              <a:t> </a:t>
            </a:r>
            <a:r>
              <a:rPr spc="0"/>
              <a:t>Lite</a:t>
            </a:r>
            <a:r>
              <a:t> </a:t>
            </a:r>
            <a:r>
              <a:rPr spc="0"/>
              <a:t>and</a:t>
            </a:r>
            <a:r>
              <a:t> </a:t>
            </a:r>
            <a:r>
              <a:rPr spc="-30"/>
              <a:t>PyTorch </a:t>
            </a:r>
            <a:r>
              <a:rPr spc="0"/>
              <a:t>for</a:t>
            </a:r>
            <a:r>
              <a:t> </a:t>
            </a:r>
            <a:r>
              <a:rPr spc="0"/>
              <a:t>AI</a:t>
            </a:r>
            <a:r>
              <a:t> </a:t>
            </a:r>
            <a:r>
              <a:rPr spc="-9"/>
              <a:t>models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ARCore</a:t>
            </a:r>
            <a:r>
              <a:rPr spc="-35"/>
              <a:t> 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Google</a:t>
            </a:r>
            <a:r>
              <a:rPr spc="-19"/>
              <a:t> </a:t>
            </a:r>
            <a:r>
              <a:rPr spc="-9"/>
              <a:t>Speech-</a:t>
            </a:r>
            <a:r>
              <a:rPr spc="-90"/>
              <a:t>to-</a:t>
            </a:r>
            <a:r>
              <a:rPr spc="-39"/>
              <a:t>Text</a:t>
            </a:r>
            <a:r>
              <a:rPr spc="-19"/>
              <a:t> </a:t>
            </a:r>
            <a:r>
              <a:rPr spc="-25"/>
              <a:t>API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pc="-30" sz="2000">
                <a:latin typeface="Cambria"/>
                <a:ea typeface="Cambria"/>
                <a:cs typeface="Cambria"/>
                <a:sym typeface="Cambria"/>
              </a:defRPr>
            </a:pPr>
            <a:r>
              <a:t>WebRTC</a:t>
            </a:r>
            <a:r>
              <a:rPr spc="-65"/>
              <a:t> </a:t>
            </a:r>
            <a:r>
              <a:rPr spc="0"/>
              <a:t>for</a:t>
            </a:r>
            <a:r>
              <a:rPr spc="-55"/>
              <a:t> </a:t>
            </a:r>
            <a:r>
              <a:rPr spc="0"/>
              <a:t>live</a:t>
            </a:r>
            <a:r>
              <a:rPr spc="-65"/>
              <a:t> </a:t>
            </a:r>
            <a:r>
              <a:rPr spc="-9"/>
              <a:t>interactions</a:t>
            </a:r>
          </a:p>
          <a:p>
            <a:pPr>
              <a:spcBef>
                <a:spcPts val="200"/>
              </a:spcBef>
              <a:buSzPct val="100000"/>
              <a:buFont typeface="Arial"/>
              <a:buChar char="•"/>
              <a:defRPr sz="20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indent="12700">
              <a:defRPr b="1" spc="-25" sz="2400">
                <a:latin typeface="Cambria"/>
                <a:ea typeface="Cambria"/>
                <a:cs typeface="Cambria"/>
                <a:sym typeface="Cambria"/>
              </a:defRPr>
            </a:pPr>
            <a:r>
              <a:t>Hardware</a:t>
            </a:r>
            <a:r>
              <a:rPr spc="-80"/>
              <a:t> </a:t>
            </a:r>
            <a:r>
              <a:rPr spc="-10"/>
              <a:t>Requirements: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Smartphone</a:t>
            </a:r>
            <a:r>
              <a:rPr spc="-9"/>
              <a:t> </a:t>
            </a:r>
            <a:r>
              <a:t>or</a:t>
            </a:r>
            <a:r>
              <a:rPr spc="-15"/>
              <a:t> </a:t>
            </a:r>
            <a:r>
              <a:t>tablet</a:t>
            </a:r>
            <a:r>
              <a:rPr spc="-15"/>
              <a:t> </a:t>
            </a:r>
            <a:r>
              <a:rPr spc="-9"/>
              <a:t>(Android/iOS) </a:t>
            </a:r>
            <a:r>
              <a:t>with</a:t>
            </a:r>
            <a:r>
              <a:rPr spc="-15"/>
              <a:t> </a:t>
            </a:r>
            <a:r>
              <a:t>camera</a:t>
            </a:r>
            <a:r>
              <a:rPr spc="-15"/>
              <a:t> </a:t>
            </a:r>
            <a:r>
              <a:t>and</a:t>
            </a:r>
            <a:r>
              <a:rPr spc="-9"/>
              <a:t> microphone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Desktop</a:t>
            </a:r>
            <a:r>
              <a:rPr spc="-39"/>
              <a:t> </a:t>
            </a:r>
            <a:r>
              <a:t>or</a:t>
            </a:r>
            <a:r>
              <a:rPr spc="-45"/>
              <a:t> </a:t>
            </a:r>
            <a:r>
              <a:t>laptop</a:t>
            </a:r>
            <a:r>
              <a:rPr spc="-39"/>
              <a:t> </a:t>
            </a:r>
            <a:r>
              <a:t>for</a:t>
            </a:r>
            <a:r>
              <a:rPr spc="-45"/>
              <a:t> </a:t>
            </a:r>
            <a:r>
              <a:rPr spc="-9"/>
              <a:t>caregiver/therapist</a:t>
            </a:r>
            <a:r>
              <a:rPr spc="-39"/>
              <a:t> </a:t>
            </a:r>
            <a:r>
              <a:rPr spc="-9"/>
              <a:t>portal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Internet</a:t>
            </a:r>
            <a:r>
              <a:rPr spc="-50"/>
              <a:t> </a:t>
            </a:r>
            <a:r>
              <a:t>connection</a:t>
            </a:r>
            <a:r>
              <a:rPr spc="-39"/>
              <a:t> </a:t>
            </a:r>
            <a:r>
              <a:t>(minimum</a:t>
            </a:r>
            <a:r>
              <a:rPr spc="-45"/>
              <a:t> </a:t>
            </a:r>
            <a:r>
              <a:t>2</a:t>
            </a:r>
            <a:r>
              <a:rPr spc="-45"/>
              <a:t> </a:t>
            </a:r>
            <a:r>
              <a:rPr spc="-9"/>
              <a:t>Mbps)</a:t>
            </a:r>
          </a:p>
          <a:p>
            <a:pPr marL="393065" indent="-380365">
              <a:buSzPct val="100000"/>
              <a:buFont typeface="Arial"/>
              <a:buChar char="•"/>
              <a:tabLst>
                <a:tab pos="381000" algn="l"/>
              </a:tabLst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Optional:</a:t>
            </a:r>
            <a:r>
              <a:rPr spc="-45"/>
              <a:t> </a:t>
            </a:r>
            <a:r>
              <a:rPr spc="-30"/>
              <a:t>AR-</a:t>
            </a:r>
            <a:r>
              <a:t>capable</a:t>
            </a:r>
            <a:r>
              <a:rPr spc="-39"/>
              <a:t> </a:t>
            </a:r>
            <a:r>
              <a:t>device</a:t>
            </a:r>
            <a:r>
              <a:rPr spc="-39"/>
              <a:t> </a:t>
            </a:r>
            <a:r>
              <a:t>for</a:t>
            </a:r>
            <a:r>
              <a:rPr spc="-35"/>
              <a:t> </a:t>
            </a:r>
            <a:r>
              <a:t>augmented</a:t>
            </a:r>
            <a:r>
              <a:rPr spc="-45"/>
              <a:t> </a:t>
            </a:r>
            <a:r>
              <a:t>reality</a:t>
            </a:r>
            <a:r>
              <a:rPr spc="-39"/>
              <a:t> </a:t>
            </a:r>
            <a:r>
              <a:rPr spc="-9"/>
              <a:t>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